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370" r:id="rId3"/>
    <p:sldId id="258" r:id="rId4"/>
    <p:sldId id="259" r:id="rId5"/>
    <p:sldId id="332" r:id="rId6"/>
    <p:sldId id="378" r:id="rId7"/>
    <p:sldId id="344" r:id="rId8"/>
    <p:sldId id="367" r:id="rId9"/>
    <p:sldId id="352" r:id="rId10"/>
    <p:sldId id="364" r:id="rId11"/>
    <p:sldId id="261" r:id="rId12"/>
    <p:sldId id="354" r:id="rId13"/>
    <p:sldId id="257" r:id="rId14"/>
    <p:sldId id="276" r:id="rId15"/>
    <p:sldId id="262" r:id="rId16"/>
    <p:sldId id="282" r:id="rId17"/>
    <p:sldId id="291" r:id="rId18"/>
    <p:sldId id="293" r:id="rId19"/>
    <p:sldId id="292" r:id="rId20"/>
    <p:sldId id="266" r:id="rId21"/>
    <p:sldId id="331" r:id="rId22"/>
    <p:sldId id="294" r:id="rId23"/>
    <p:sldId id="336" r:id="rId24"/>
    <p:sldId id="372" r:id="rId25"/>
    <p:sldId id="377" r:id="rId26"/>
    <p:sldId id="349" r:id="rId27"/>
    <p:sldId id="366" r:id="rId28"/>
    <p:sldId id="361" r:id="rId29"/>
    <p:sldId id="379" r:id="rId30"/>
    <p:sldId id="345" r:id="rId31"/>
    <p:sldId id="342" r:id="rId32"/>
    <p:sldId id="346" r:id="rId33"/>
    <p:sldId id="380" r:id="rId34"/>
    <p:sldId id="375" r:id="rId3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ke Volkers" initials="JV" lastIdx="1" clrIdx="0">
    <p:extLst>
      <p:ext uri="{19B8F6BF-5375-455C-9EA6-DF929625EA0E}">
        <p15:presenceInfo xmlns:p15="http://schemas.microsoft.com/office/powerpoint/2012/main" userId="e3161f73fca405a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4" autoAdjust="0"/>
    <p:restoredTop sz="86488" autoAdjust="0"/>
  </p:normalViewPr>
  <p:slideViewPr>
    <p:cSldViewPr snapToGrid="0">
      <p:cViewPr varScale="1">
        <p:scale>
          <a:sx n="93" d="100"/>
          <a:sy n="93" d="100"/>
        </p:scale>
        <p:origin x="232" y="544"/>
      </p:cViewPr>
      <p:guideLst/>
    </p:cSldViewPr>
  </p:slideViewPr>
  <p:outlineViewPr>
    <p:cViewPr>
      <p:scale>
        <a:sx n="33" d="100"/>
        <a:sy n="33" d="100"/>
      </p:scale>
      <p:origin x="0" y="-244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EEC64E-6718-4CE6-87CA-B4EA0DDEBD05}" type="datetimeFigureOut">
              <a:rPr lang="nl-NL" smtClean="0"/>
              <a:t>30-10-2025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627F80-4E2A-4A9F-BB6A-B075AC42596E}" type="slidenum">
              <a:rPr lang="nl-NL" smtClean="0"/>
              <a:t>‹#›</a:t>
            </a:fld>
            <a:endParaRPr lang="nl-NL"/>
          </a:p>
        </p:txBody>
      </p:sp>
    </p:spTree>
    <p:extLst>
      <p:ext uri="{BB962C8B-B14F-4D97-AF65-F5344CB8AC3E}">
        <p14:creationId xmlns:p14="http://schemas.microsoft.com/office/powerpoint/2010/main" val="2856352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B627F80-4E2A-4A9F-BB6A-B075AC42596E}" type="slidenum">
              <a:rPr lang="nl-NL" smtClean="0"/>
              <a:t>3</a:t>
            </a:fld>
            <a:endParaRPr lang="nl-NL"/>
          </a:p>
        </p:txBody>
      </p:sp>
    </p:spTree>
    <p:extLst>
      <p:ext uri="{BB962C8B-B14F-4D97-AF65-F5344CB8AC3E}">
        <p14:creationId xmlns:p14="http://schemas.microsoft.com/office/powerpoint/2010/main" val="3954604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B627F80-4E2A-4A9F-BB6A-B075AC42596E}" type="slidenum">
              <a:rPr lang="nl-NL" smtClean="0"/>
              <a:t>7</a:t>
            </a:fld>
            <a:endParaRPr lang="nl-NL"/>
          </a:p>
        </p:txBody>
      </p:sp>
    </p:spTree>
    <p:extLst>
      <p:ext uri="{BB962C8B-B14F-4D97-AF65-F5344CB8AC3E}">
        <p14:creationId xmlns:p14="http://schemas.microsoft.com/office/powerpoint/2010/main" val="3064072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B627F80-4E2A-4A9F-BB6A-B075AC42596E}" type="slidenum">
              <a:rPr lang="nl-NL" smtClean="0"/>
              <a:t>21</a:t>
            </a:fld>
            <a:endParaRPr lang="nl-NL"/>
          </a:p>
        </p:txBody>
      </p:sp>
    </p:spTree>
    <p:extLst>
      <p:ext uri="{BB962C8B-B14F-4D97-AF65-F5344CB8AC3E}">
        <p14:creationId xmlns:p14="http://schemas.microsoft.com/office/powerpoint/2010/main" val="3428301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A2A00D-D8D7-A1BC-B3F6-2E1FAF59E05A}"/>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28A9EF26-E208-E9CE-E033-2D09AD65EF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EEF70215-1B88-8DEA-FFEF-9687AC93E55D}"/>
              </a:ext>
            </a:extLst>
          </p:cNvPr>
          <p:cNvSpPr>
            <a:spLocks noGrp="1"/>
          </p:cNvSpPr>
          <p:nvPr>
            <p:ph type="dt" sz="half" idx="10"/>
          </p:nvPr>
        </p:nvSpPr>
        <p:spPr/>
        <p:txBody>
          <a:bodyPr/>
          <a:lstStyle/>
          <a:p>
            <a:fld id="{3FF69036-8C98-4E06-B115-D28DA0740140}" type="datetimeFigureOut">
              <a:rPr lang="nl-NL" smtClean="0"/>
              <a:t>30-10-2025</a:t>
            </a:fld>
            <a:endParaRPr lang="nl-NL"/>
          </a:p>
        </p:txBody>
      </p:sp>
      <p:sp>
        <p:nvSpPr>
          <p:cNvPr id="5" name="Tijdelijke aanduiding voor voettekst 4">
            <a:extLst>
              <a:ext uri="{FF2B5EF4-FFF2-40B4-BE49-F238E27FC236}">
                <a16:creationId xmlns:a16="http://schemas.microsoft.com/office/drawing/2014/main" id="{25795B86-17AA-529A-9CD5-B9AE2803D40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F2C066-A410-B2FA-67F5-B573BFB2DDE0}"/>
              </a:ext>
            </a:extLst>
          </p:cNvPr>
          <p:cNvSpPr>
            <a:spLocks noGrp="1"/>
          </p:cNvSpPr>
          <p:nvPr>
            <p:ph type="sldNum" sz="quarter" idx="12"/>
          </p:nvPr>
        </p:nvSpPr>
        <p:spPr/>
        <p:txBody>
          <a:bodyPr/>
          <a:lstStyle/>
          <a:p>
            <a:fld id="{4EF75392-02DF-4203-B356-DE358B581049}" type="slidenum">
              <a:rPr lang="nl-NL" smtClean="0"/>
              <a:t>‹#›</a:t>
            </a:fld>
            <a:endParaRPr lang="nl-NL"/>
          </a:p>
        </p:txBody>
      </p:sp>
    </p:spTree>
    <p:extLst>
      <p:ext uri="{BB962C8B-B14F-4D97-AF65-F5344CB8AC3E}">
        <p14:creationId xmlns:p14="http://schemas.microsoft.com/office/powerpoint/2010/main" val="42294952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057FF9-3698-BC31-306D-D7A004788C4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00C50130-7951-B078-5CE9-B18365F352D6}"/>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7846D25-84EF-F80F-5DF4-FF43BB6A777D}"/>
              </a:ext>
            </a:extLst>
          </p:cNvPr>
          <p:cNvSpPr>
            <a:spLocks noGrp="1"/>
          </p:cNvSpPr>
          <p:nvPr>
            <p:ph type="dt" sz="half" idx="10"/>
          </p:nvPr>
        </p:nvSpPr>
        <p:spPr/>
        <p:txBody>
          <a:bodyPr/>
          <a:lstStyle/>
          <a:p>
            <a:fld id="{3FF69036-8C98-4E06-B115-D28DA0740140}" type="datetimeFigureOut">
              <a:rPr lang="nl-NL" smtClean="0"/>
              <a:t>30-10-2025</a:t>
            </a:fld>
            <a:endParaRPr lang="nl-NL"/>
          </a:p>
        </p:txBody>
      </p:sp>
      <p:sp>
        <p:nvSpPr>
          <p:cNvPr id="5" name="Tijdelijke aanduiding voor voettekst 4">
            <a:extLst>
              <a:ext uri="{FF2B5EF4-FFF2-40B4-BE49-F238E27FC236}">
                <a16:creationId xmlns:a16="http://schemas.microsoft.com/office/drawing/2014/main" id="{49201FFF-CCD5-5969-5B48-481A8756AB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6779564-41C9-F603-0E94-C8B4D7469F13}"/>
              </a:ext>
            </a:extLst>
          </p:cNvPr>
          <p:cNvSpPr>
            <a:spLocks noGrp="1"/>
          </p:cNvSpPr>
          <p:nvPr>
            <p:ph type="sldNum" sz="quarter" idx="12"/>
          </p:nvPr>
        </p:nvSpPr>
        <p:spPr/>
        <p:txBody>
          <a:bodyPr/>
          <a:lstStyle/>
          <a:p>
            <a:fld id="{4EF75392-02DF-4203-B356-DE358B581049}" type="slidenum">
              <a:rPr lang="nl-NL" smtClean="0"/>
              <a:t>‹#›</a:t>
            </a:fld>
            <a:endParaRPr lang="nl-NL"/>
          </a:p>
        </p:txBody>
      </p:sp>
    </p:spTree>
    <p:extLst>
      <p:ext uri="{BB962C8B-B14F-4D97-AF65-F5344CB8AC3E}">
        <p14:creationId xmlns:p14="http://schemas.microsoft.com/office/powerpoint/2010/main" val="4168177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CB16EE9-DEC6-7D71-035F-4B99A61B6F65}"/>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CB7C5119-00AC-D375-B517-CF5176B92ED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773C3F4-2444-BC9F-F0ED-111BACFF918C}"/>
              </a:ext>
            </a:extLst>
          </p:cNvPr>
          <p:cNvSpPr>
            <a:spLocks noGrp="1"/>
          </p:cNvSpPr>
          <p:nvPr>
            <p:ph type="dt" sz="half" idx="10"/>
          </p:nvPr>
        </p:nvSpPr>
        <p:spPr/>
        <p:txBody>
          <a:bodyPr/>
          <a:lstStyle/>
          <a:p>
            <a:fld id="{3FF69036-8C98-4E06-B115-D28DA0740140}" type="datetimeFigureOut">
              <a:rPr lang="nl-NL" smtClean="0"/>
              <a:t>30-10-2025</a:t>
            </a:fld>
            <a:endParaRPr lang="nl-NL"/>
          </a:p>
        </p:txBody>
      </p:sp>
      <p:sp>
        <p:nvSpPr>
          <p:cNvPr id="5" name="Tijdelijke aanduiding voor voettekst 4">
            <a:extLst>
              <a:ext uri="{FF2B5EF4-FFF2-40B4-BE49-F238E27FC236}">
                <a16:creationId xmlns:a16="http://schemas.microsoft.com/office/drawing/2014/main" id="{78E0A613-8F39-03F1-F3B2-C9B17A3D0BA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E023E03-1680-7508-B771-19DFA4E29EBB}"/>
              </a:ext>
            </a:extLst>
          </p:cNvPr>
          <p:cNvSpPr>
            <a:spLocks noGrp="1"/>
          </p:cNvSpPr>
          <p:nvPr>
            <p:ph type="sldNum" sz="quarter" idx="12"/>
          </p:nvPr>
        </p:nvSpPr>
        <p:spPr/>
        <p:txBody>
          <a:bodyPr/>
          <a:lstStyle/>
          <a:p>
            <a:fld id="{4EF75392-02DF-4203-B356-DE358B581049}" type="slidenum">
              <a:rPr lang="nl-NL" smtClean="0"/>
              <a:t>‹#›</a:t>
            </a:fld>
            <a:endParaRPr lang="nl-NL"/>
          </a:p>
        </p:txBody>
      </p:sp>
    </p:spTree>
    <p:extLst>
      <p:ext uri="{BB962C8B-B14F-4D97-AF65-F5344CB8AC3E}">
        <p14:creationId xmlns:p14="http://schemas.microsoft.com/office/powerpoint/2010/main" val="1672458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600FEA-F3C7-CBD2-1642-7D442E99BD6E}"/>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42249C5-F6C1-C42E-C900-C2E28BA356A4}"/>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E46411D-D897-BDBF-C36D-D254DFF00F43}"/>
              </a:ext>
            </a:extLst>
          </p:cNvPr>
          <p:cNvSpPr>
            <a:spLocks noGrp="1"/>
          </p:cNvSpPr>
          <p:nvPr>
            <p:ph type="dt" sz="half" idx="10"/>
          </p:nvPr>
        </p:nvSpPr>
        <p:spPr/>
        <p:txBody>
          <a:bodyPr/>
          <a:lstStyle/>
          <a:p>
            <a:fld id="{3FF69036-8C98-4E06-B115-D28DA0740140}" type="datetimeFigureOut">
              <a:rPr lang="nl-NL" smtClean="0"/>
              <a:t>30-10-2025</a:t>
            </a:fld>
            <a:endParaRPr lang="nl-NL"/>
          </a:p>
        </p:txBody>
      </p:sp>
      <p:sp>
        <p:nvSpPr>
          <p:cNvPr id="5" name="Tijdelijke aanduiding voor voettekst 4">
            <a:extLst>
              <a:ext uri="{FF2B5EF4-FFF2-40B4-BE49-F238E27FC236}">
                <a16:creationId xmlns:a16="http://schemas.microsoft.com/office/drawing/2014/main" id="{45117F86-832E-BCEA-E8C9-88A04A55A0D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69476E4-3363-073C-6157-F26CB2807E9F}"/>
              </a:ext>
            </a:extLst>
          </p:cNvPr>
          <p:cNvSpPr>
            <a:spLocks noGrp="1"/>
          </p:cNvSpPr>
          <p:nvPr>
            <p:ph type="sldNum" sz="quarter" idx="12"/>
          </p:nvPr>
        </p:nvSpPr>
        <p:spPr/>
        <p:txBody>
          <a:bodyPr/>
          <a:lstStyle/>
          <a:p>
            <a:fld id="{4EF75392-02DF-4203-B356-DE358B581049}" type="slidenum">
              <a:rPr lang="nl-NL" smtClean="0"/>
              <a:t>‹#›</a:t>
            </a:fld>
            <a:endParaRPr lang="nl-NL"/>
          </a:p>
        </p:txBody>
      </p:sp>
    </p:spTree>
    <p:extLst>
      <p:ext uri="{BB962C8B-B14F-4D97-AF65-F5344CB8AC3E}">
        <p14:creationId xmlns:p14="http://schemas.microsoft.com/office/powerpoint/2010/main" val="184533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D22EED-1D90-94C3-0AA3-81F9DBA8C248}"/>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16B1D4F6-D0F2-2895-D833-077F73EC65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FF2566D3-9601-8DC3-D215-146E9119D399}"/>
              </a:ext>
            </a:extLst>
          </p:cNvPr>
          <p:cNvSpPr>
            <a:spLocks noGrp="1"/>
          </p:cNvSpPr>
          <p:nvPr>
            <p:ph type="dt" sz="half" idx="10"/>
          </p:nvPr>
        </p:nvSpPr>
        <p:spPr/>
        <p:txBody>
          <a:bodyPr/>
          <a:lstStyle/>
          <a:p>
            <a:fld id="{3FF69036-8C98-4E06-B115-D28DA0740140}" type="datetimeFigureOut">
              <a:rPr lang="nl-NL" smtClean="0"/>
              <a:t>30-10-2025</a:t>
            </a:fld>
            <a:endParaRPr lang="nl-NL"/>
          </a:p>
        </p:txBody>
      </p:sp>
      <p:sp>
        <p:nvSpPr>
          <p:cNvPr id="5" name="Tijdelijke aanduiding voor voettekst 4">
            <a:extLst>
              <a:ext uri="{FF2B5EF4-FFF2-40B4-BE49-F238E27FC236}">
                <a16:creationId xmlns:a16="http://schemas.microsoft.com/office/drawing/2014/main" id="{88519B2C-0032-656A-177C-883E40647B4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82BA3D0-2869-3CF6-660C-F9A291A13E4C}"/>
              </a:ext>
            </a:extLst>
          </p:cNvPr>
          <p:cNvSpPr>
            <a:spLocks noGrp="1"/>
          </p:cNvSpPr>
          <p:nvPr>
            <p:ph type="sldNum" sz="quarter" idx="12"/>
          </p:nvPr>
        </p:nvSpPr>
        <p:spPr/>
        <p:txBody>
          <a:bodyPr/>
          <a:lstStyle/>
          <a:p>
            <a:fld id="{4EF75392-02DF-4203-B356-DE358B581049}" type="slidenum">
              <a:rPr lang="nl-NL" smtClean="0"/>
              <a:t>‹#›</a:t>
            </a:fld>
            <a:endParaRPr lang="nl-NL"/>
          </a:p>
        </p:txBody>
      </p:sp>
    </p:spTree>
    <p:extLst>
      <p:ext uri="{BB962C8B-B14F-4D97-AF65-F5344CB8AC3E}">
        <p14:creationId xmlns:p14="http://schemas.microsoft.com/office/powerpoint/2010/main" val="10290162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ECC702-8258-241B-BABA-844CB18A0E06}"/>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259F21D-D5FB-A4AD-1A60-5A5698BE1586}"/>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4874AC1B-8C27-DAC8-9E0E-3CAC0B8C85A2}"/>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C4B6B514-78D7-0030-3DAE-AA75EC9A6F7F}"/>
              </a:ext>
            </a:extLst>
          </p:cNvPr>
          <p:cNvSpPr>
            <a:spLocks noGrp="1"/>
          </p:cNvSpPr>
          <p:nvPr>
            <p:ph type="dt" sz="half" idx="10"/>
          </p:nvPr>
        </p:nvSpPr>
        <p:spPr/>
        <p:txBody>
          <a:bodyPr/>
          <a:lstStyle/>
          <a:p>
            <a:fld id="{3FF69036-8C98-4E06-B115-D28DA0740140}" type="datetimeFigureOut">
              <a:rPr lang="nl-NL" smtClean="0"/>
              <a:t>30-10-2025</a:t>
            </a:fld>
            <a:endParaRPr lang="nl-NL"/>
          </a:p>
        </p:txBody>
      </p:sp>
      <p:sp>
        <p:nvSpPr>
          <p:cNvPr id="6" name="Tijdelijke aanduiding voor voettekst 5">
            <a:extLst>
              <a:ext uri="{FF2B5EF4-FFF2-40B4-BE49-F238E27FC236}">
                <a16:creationId xmlns:a16="http://schemas.microsoft.com/office/drawing/2014/main" id="{BBC90EC6-B14B-B311-1E24-83AEDB7E8C5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35F9CBC-906E-97F3-033A-82FB08B355EC}"/>
              </a:ext>
            </a:extLst>
          </p:cNvPr>
          <p:cNvSpPr>
            <a:spLocks noGrp="1"/>
          </p:cNvSpPr>
          <p:nvPr>
            <p:ph type="sldNum" sz="quarter" idx="12"/>
          </p:nvPr>
        </p:nvSpPr>
        <p:spPr/>
        <p:txBody>
          <a:bodyPr/>
          <a:lstStyle/>
          <a:p>
            <a:fld id="{4EF75392-02DF-4203-B356-DE358B581049}" type="slidenum">
              <a:rPr lang="nl-NL" smtClean="0"/>
              <a:t>‹#›</a:t>
            </a:fld>
            <a:endParaRPr lang="nl-NL"/>
          </a:p>
        </p:txBody>
      </p:sp>
    </p:spTree>
    <p:extLst>
      <p:ext uri="{BB962C8B-B14F-4D97-AF65-F5344CB8AC3E}">
        <p14:creationId xmlns:p14="http://schemas.microsoft.com/office/powerpoint/2010/main" val="1101878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C14E38-98B4-AD70-0221-A4B8AFBFCDBB}"/>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68B30EEC-F68D-239E-7953-61986612E7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6F947EC3-6686-D28E-E748-F610A0ACA0B5}"/>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2E54D2C8-8507-D8FA-3E8B-9CF0F081CB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2AD74467-6D25-2065-F298-BB80C3D9C272}"/>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8D798E2B-1F7C-E6DA-D83E-02F71BBDDD1B}"/>
              </a:ext>
            </a:extLst>
          </p:cNvPr>
          <p:cNvSpPr>
            <a:spLocks noGrp="1"/>
          </p:cNvSpPr>
          <p:nvPr>
            <p:ph type="dt" sz="half" idx="10"/>
          </p:nvPr>
        </p:nvSpPr>
        <p:spPr/>
        <p:txBody>
          <a:bodyPr/>
          <a:lstStyle/>
          <a:p>
            <a:fld id="{3FF69036-8C98-4E06-B115-D28DA0740140}" type="datetimeFigureOut">
              <a:rPr lang="nl-NL" smtClean="0"/>
              <a:t>30-10-2025</a:t>
            </a:fld>
            <a:endParaRPr lang="nl-NL"/>
          </a:p>
        </p:txBody>
      </p:sp>
      <p:sp>
        <p:nvSpPr>
          <p:cNvPr id="8" name="Tijdelijke aanduiding voor voettekst 7">
            <a:extLst>
              <a:ext uri="{FF2B5EF4-FFF2-40B4-BE49-F238E27FC236}">
                <a16:creationId xmlns:a16="http://schemas.microsoft.com/office/drawing/2014/main" id="{EA600CBF-8695-8EE0-C412-66406BBC2AA5}"/>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752F160E-E0B8-7EA2-F19C-662931E005CB}"/>
              </a:ext>
            </a:extLst>
          </p:cNvPr>
          <p:cNvSpPr>
            <a:spLocks noGrp="1"/>
          </p:cNvSpPr>
          <p:nvPr>
            <p:ph type="sldNum" sz="quarter" idx="12"/>
          </p:nvPr>
        </p:nvSpPr>
        <p:spPr/>
        <p:txBody>
          <a:bodyPr/>
          <a:lstStyle/>
          <a:p>
            <a:fld id="{4EF75392-02DF-4203-B356-DE358B581049}" type="slidenum">
              <a:rPr lang="nl-NL" smtClean="0"/>
              <a:t>‹#›</a:t>
            </a:fld>
            <a:endParaRPr lang="nl-NL"/>
          </a:p>
        </p:txBody>
      </p:sp>
    </p:spTree>
    <p:extLst>
      <p:ext uri="{BB962C8B-B14F-4D97-AF65-F5344CB8AC3E}">
        <p14:creationId xmlns:p14="http://schemas.microsoft.com/office/powerpoint/2010/main" val="2009318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1141F5-3AA5-2A25-E574-1FDAE4B059E4}"/>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91812E5-41B8-2F8D-E77F-4105EAE2EC80}"/>
              </a:ext>
            </a:extLst>
          </p:cNvPr>
          <p:cNvSpPr>
            <a:spLocks noGrp="1"/>
          </p:cNvSpPr>
          <p:nvPr>
            <p:ph type="dt" sz="half" idx="10"/>
          </p:nvPr>
        </p:nvSpPr>
        <p:spPr/>
        <p:txBody>
          <a:bodyPr/>
          <a:lstStyle/>
          <a:p>
            <a:fld id="{3FF69036-8C98-4E06-B115-D28DA0740140}" type="datetimeFigureOut">
              <a:rPr lang="nl-NL" smtClean="0"/>
              <a:t>30-10-2025</a:t>
            </a:fld>
            <a:endParaRPr lang="nl-NL"/>
          </a:p>
        </p:txBody>
      </p:sp>
      <p:sp>
        <p:nvSpPr>
          <p:cNvPr id="4" name="Tijdelijke aanduiding voor voettekst 3">
            <a:extLst>
              <a:ext uri="{FF2B5EF4-FFF2-40B4-BE49-F238E27FC236}">
                <a16:creationId xmlns:a16="http://schemas.microsoft.com/office/drawing/2014/main" id="{D80FC964-2606-0829-E748-705758709013}"/>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B039AD72-C175-F5B7-3499-6E7087387710}"/>
              </a:ext>
            </a:extLst>
          </p:cNvPr>
          <p:cNvSpPr>
            <a:spLocks noGrp="1"/>
          </p:cNvSpPr>
          <p:nvPr>
            <p:ph type="sldNum" sz="quarter" idx="12"/>
          </p:nvPr>
        </p:nvSpPr>
        <p:spPr/>
        <p:txBody>
          <a:bodyPr/>
          <a:lstStyle/>
          <a:p>
            <a:fld id="{4EF75392-02DF-4203-B356-DE358B581049}" type="slidenum">
              <a:rPr lang="nl-NL" smtClean="0"/>
              <a:t>‹#›</a:t>
            </a:fld>
            <a:endParaRPr lang="nl-NL"/>
          </a:p>
        </p:txBody>
      </p:sp>
    </p:spTree>
    <p:extLst>
      <p:ext uri="{BB962C8B-B14F-4D97-AF65-F5344CB8AC3E}">
        <p14:creationId xmlns:p14="http://schemas.microsoft.com/office/powerpoint/2010/main" val="391695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4FAD2C8-14EB-501A-8046-DBF6E2E6DEF2}"/>
              </a:ext>
            </a:extLst>
          </p:cNvPr>
          <p:cNvSpPr>
            <a:spLocks noGrp="1"/>
          </p:cNvSpPr>
          <p:nvPr>
            <p:ph type="dt" sz="half" idx="10"/>
          </p:nvPr>
        </p:nvSpPr>
        <p:spPr/>
        <p:txBody>
          <a:bodyPr/>
          <a:lstStyle/>
          <a:p>
            <a:fld id="{3FF69036-8C98-4E06-B115-D28DA0740140}" type="datetimeFigureOut">
              <a:rPr lang="nl-NL" smtClean="0"/>
              <a:t>30-10-2025</a:t>
            </a:fld>
            <a:endParaRPr lang="nl-NL"/>
          </a:p>
        </p:txBody>
      </p:sp>
      <p:sp>
        <p:nvSpPr>
          <p:cNvPr id="3" name="Tijdelijke aanduiding voor voettekst 2">
            <a:extLst>
              <a:ext uri="{FF2B5EF4-FFF2-40B4-BE49-F238E27FC236}">
                <a16:creationId xmlns:a16="http://schemas.microsoft.com/office/drawing/2014/main" id="{FFAEC52F-DDE8-667A-1AF2-355E9D1423A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F07EE10B-9F2F-3C02-B3EF-FE3082C21C6E}"/>
              </a:ext>
            </a:extLst>
          </p:cNvPr>
          <p:cNvSpPr>
            <a:spLocks noGrp="1"/>
          </p:cNvSpPr>
          <p:nvPr>
            <p:ph type="sldNum" sz="quarter" idx="12"/>
          </p:nvPr>
        </p:nvSpPr>
        <p:spPr/>
        <p:txBody>
          <a:bodyPr/>
          <a:lstStyle/>
          <a:p>
            <a:fld id="{4EF75392-02DF-4203-B356-DE358B581049}" type="slidenum">
              <a:rPr lang="nl-NL" smtClean="0"/>
              <a:t>‹#›</a:t>
            </a:fld>
            <a:endParaRPr lang="nl-NL"/>
          </a:p>
        </p:txBody>
      </p:sp>
    </p:spTree>
    <p:extLst>
      <p:ext uri="{BB962C8B-B14F-4D97-AF65-F5344CB8AC3E}">
        <p14:creationId xmlns:p14="http://schemas.microsoft.com/office/powerpoint/2010/main" val="3162774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538A39-4341-55FB-B396-A146C3A89B2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4B0263BB-39FE-3A06-E234-DAB7CFEB0F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C03113E9-9367-F0E6-520B-3A2B435D1A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F02602C-4386-2291-3B4D-87923B7D3CC3}"/>
              </a:ext>
            </a:extLst>
          </p:cNvPr>
          <p:cNvSpPr>
            <a:spLocks noGrp="1"/>
          </p:cNvSpPr>
          <p:nvPr>
            <p:ph type="dt" sz="half" idx="10"/>
          </p:nvPr>
        </p:nvSpPr>
        <p:spPr/>
        <p:txBody>
          <a:bodyPr/>
          <a:lstStyle/>
          <a:p>
            <a:fld id="{3FF69036-8C98-4E06-B115-D28DA0740140}" type="datetimeFigureOut">
              <a:rPr lang="nl-NL" smtClean="0"/>
              <a:t>30-10-2025</a:t>
            </a:fld>
            <a:endParaRPr lang="nl-NL"/>
          </a:p>
        </p:txBody>
      </p:sp>
      <p:sp>
        <p:nvSpPr>
          <p:cNvPr id="6" name="Tijdelijke aanduiding voor voettekst 5">
            <a:extLst>
              <a:ext uri="{FF2B5EF4-FFF2-40B4-BE49-F238E27FC236}">
                <a16:creationId xmlns:a16="http://schemas.microsoft.com/office/drawing/2014/main" id="{F37E1288-9466-C7E5-C01F-DDFE31C6CC1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F2636CD-CCD6-AA16-3E8A-A85CEB7BB1B6}"/>
              </a:ext>
            </a:extLst>
          </p:cNvPr>
          <p:cNvSpPr>
            <a:spLocks noGrp="1"/>
          </p:cNvSpPr>
          <p:nvPr>
            <p:ph type="sldNum" sz="quarter" idx="12"/>
          </p:nvPr>
        </p:nvSpPr>
        <p:spPr/>
        <p:txBody>
          <a:bodyPr/>
          <a:lstStyle/>
          <a:p>
            <a:fld id="{4EF75392-02DF-4203-B356-DE358B581049}" type="slidenum">
              <a:rPr lang="nl-NL" smtClean="0"/>
              <a:t>‹#›</a:t>
            </a:fld>
            <a:endParaRPr lang="nl-NL"/>
          </a:p>
        </p:txBody>
      </p:sp>
    </p:spTree>
    <p:extLst>
      <p:ext uri="{BB962C8B-B14F-4D97-AF65-F5344CB8AC3E}">
        <p14:creationId xmlns:p14="http://schemas.microsoft.com/office/powerpoint/2010/main" val="444399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C70E54-BEC3-88E5-B55E-F5C07D2A19C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5D551FA4-D06D-1CC1-D125-EE0DD4A4CF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9276D47A-452F-F5F8-D813-9F3158F7AF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05088BEC-D62B-B78C-6912-E27847F39284}"/>
              </a:ext>
            </a:extLst>
          </p:cNvPr>
          <p:cNvSpPr>
            <a:spLocks noGrp="1"/>
          </p:cNvSpPr>
          <p:nvPr>
            <p:ph type="dt" sz="half" idx="10"/>
          </p:nvPr>
        </p:nvSpPr>
        <p:spPr/>
        <p:txBody>
          <a:bodyPr/>
          <a:lstStyle/>
          <a:p>
            <a:fld id="{3FF69036-8C98-4E06-B115-D28DA0740140}" type="datetimeFigureOut">
              <a:rPr lang="nl-NL" smtClean="0"/>
              <a:t>30-10-2025</a:t>
            </a:fld>
            <a:endParaRPr lang="nl-NL"/>
          </a:p>
        </p:txBody>
      </p:sp>
      <p:sp>
        <p:nvSpPr>
          <p:cNvPr id="6" name="Tijdelijke aanduiding voor voettekst 5">
            <a:extLst>
              <a:ext uri="{FF2B5EF4-FFF2-40B4-BE49-F238E27FC236}">
                <a16:creationId xmlns:a16="http://schemas.microsoft.com/office/drawing/2014/main" id="{2F5D83AE-2272-0DA0-322F-708940C6B68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8F2721B-1749-4307-98E5-EF6E2E8D6BB9}"/>
              </a:ext>
            </a:extLst>
          </p:cNvPr>
          <p:cNvSpPr>
            <a:spLocks noGrp="1"/>
          </p:cNvSpPr>
          <p:nvPr>
            <p:ph type="sldNum" sz="quarter" idx="12"/>
          </p:nvPr>
        </p:nvSpPr>
        <p:spPr/>
        <p:txBody>
          <a:bodyPr/>
          <a:lstStyle/>
          <a:p>
            <a:fld id="{4EF75392-02DF-4203-B356-DE358B581049}" type="slidenum">
              <a:rPr lang="nl-NL" smtClean="0"/>
              <a:t>‹#›</a:t>
            </a:fld>
            <a:endParaRPr lang="nl-NL"/>
          </a:p>
        </p:txBody>
      </p:sp>
    </p:spTree>
    <p:extLst>
      <p:ext uri="{BB962C8B-B14F-4D97-AF65-F5344CB8AC3E}">
        <p14:creationId xmlns:p14="http://schemas.microsoft.com/office/powerpoint/2010/main" val="3460028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F52725B-795E-86FF-DE04-A7FC42DE4A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ACE3FF8C-E9E8-2CE5-10BE-937AA22EBC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FB93972-74D7-760C-3F66-793BCDF22E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F69036-8C98-4E06-B115-D28DA0740140}" type="datetimeFigureOut">
              <a:rPr lang="nl-NL" smtClean="0"/>
              <a:t>30-10-2025</a:t>
            </a:fld>
            <a:endParaRPr lang="nl-NL"/>
          </a:p>
        </p:txBody>
      </p:sp>
      <p:sp>
        <p:nvSpPr>
          <p:cNvPr id="5" name="Tijdelijke aanduiding voor voettekst 4">
            <a:extLst>
              <a:ext uri="{FF2B5EF4-FFF2-40B4-BE49-F238E27FC236}">
                <a16:creationId xmlns:a16="http://schemas.microsoft.com/office/drawing/2014/main" id="{95F6FB5C-B61E-154A-8194-73E2624E1D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1738CF42-B7BB-0EE8-5253-5F24537703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F75392-02DF-4203-B356-DE358B581049}" type="slidenum">
              <a:rPr lang="nl-NL" smtClean="0"/>
              <a:t>‹#›</a:t>
            </a:fld>
            <a:endParaRPr lang="nl-NL"/>
          </a:p>
        </p:txBody>
      </p:sp>
    </p:spTree>
    <p:extLst>
      <p:ext uri="{BB962C8B-B14F-4D97-AF65-F5344CB8AC3E}">
        <p14:creationId xmlns:p14="http://schemas.microsoft.com/office/powerpoint/2010/main" val="2908587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pn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3766FC87-4DF8-5128-FB7D-945A278603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3526" y="0"/>
            <a:ext cx="13535526" cy="6858000"/>
          </a:xfrm>
          <a:prstGeom prst="rect">
            <a:avLst/>
          </a:prstGeom>
        </p:spPr>
      </p:pic>
      <p:sp>
        <p:nvSpPr>
          <p:cNvPr id="6" name="Tekstvak 5">
            <a:extLst>
              <a:ext uri="{FF2B5EF4-FFF2-40B4-BE49-F238E27FC236}">
                <a16:creationId xmlns:a16="http://schemas.microsoft.com/office/drawing/2014/main" id="{D0149B87-1EEC-CAAF-10B6-D1C2AA01422B}"/>
              </a:ext>
            </a:extLst>
          </p:cNvPr>
          <p:cNvSpPr txBox="1"/>
          <p:nvPr/>
        </p:nvSpPr>
        <p:spPr>
          <a:xfrm>
            <a:off x="666428" y="571027"/>
            <a:ext cx="12398643" cy="461665"/>
          </a:xfrm>
          <a:prstGeom prst="rect">
            <a:avLst/>
          </a:prstGeom>
          <a:noFill/>
        </p:spPr>
        <p:txBody>
          <a:bodyPr wrap="square" rtlCol="0">
            <a:spAutoFit/>
          </a:bodyPr>
          <a:lstStyle/>
          <a:p>
            <a:r>
              <a:rPr lang="nl-NL" sz="2400" b="1" dirty="0">
                <a:solidFill>
                  <a:srgbClr val="FFFF00"/>
                </a:solidFill>
              </a:rPr>
              <a:t>STICHTING TER BEHOUD VAN HET SCHOORLSE-EN NOORD-KENNEMERDUINGEDIED</a:t>
            </a:r>
          </a:p>
        </p:txBody>
      </p:sp>
      <p:sp>
        <p:nvSpPr>
          <p:cNvPr id="2" name="Tekstvak 1">
            <a:extLst>
              <a:ext uri="{FF2B5EF4-FFF2-40B4-BE49-F238E27FC236}">
                <a16:creationId xmlns:a16="http://schemas.microsoft.com/office/drawing/2014/main" id="{FEB6432B-2CB4-C389-5229-1733CC049BAF}"/>
              </a:ext>
            </a:extLst>
          </p:cNvPr>
          <p:cNvSpPr txBox="1"/>
          <p:nvPr/>
        </p:nvSpPr>
        <p:spPr>
          <a:xfrm>
            <a:off x="2108856" y="1095887"/>
            <a:ext cx="7679282" cy="1446550"/>
          </a:xfrm>
          <a:prstGeom prst="rect">
            <a:avLst/>
          </a:prstGeom>
          <a:noFill/>
        </p:spPr>
        <p:txBody>
          <a:bodyPr wrap="none" rtlCol="0">
            <a:spAutoFit/>
          </a:bodyPr>
          <a:lstStyle/>
          <a:p>
            <a:pPr algn="ctr"/>
            <a:r>
              <a:rPr lang="nl-NL" sz="3600" b="1" dirty="0">
                <a:solidFill>
                  <a:srgbClr val="FFFF00"/>
                </a:solidFill>
              </a:rPr>
              <a:t>VOORLICHTINGSBIJEENKOMST</a:t>
            </a:r>
            <a:r>
              <a:rPr lang="nl-NL" sz="2000" b="1" dirty="0">
                <a:solidFill>
                  <a:srgbClr val="FFFF00"/>
                </a:solidFill>
              </a:rPr>
              <a:t> aan de Burgers</a:t>
            </a:r>
          </a:p>
          <a:p>
            <a:pPr algn="ctr"/>
            <a:endParaRPr lang="nl-NL" sz="2000" b="1" dirty="0">
              <a:solidFill>
                <a:srgbClr val="FFFF00"/>
              </a:solidFill>
            </a:endParaRPr>
          </a:p>
          <a:p>
            <a:pPr algn="ctr"/>
            <a:r>
              <a:rPr lang="nl-NL" sz="3200" b="1" dirty="0">
                <a:solidFill>
                  <a:srgbClr val="FFFF00"/>
                </a:solidFill>
              </a:rPr>
              <a:t>3 OKTOBER 2024</a:t>
            </a:r>
          </a:p>
        </p:txBody>
      </p:sp>
    </p:spTree>
    <p:extLst>
      <p:ext uri="{BB962C8B-B14F-4D97-AF65-F5344CB8AC3E}">
        <p14:creationId xmlns:p14="http://schemas.microsoft.com/office/powerpoint/2010/main" val="29011568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ADDEA0B5-672B-7353-FE0C-05DFD7135FEE}"/>
              </a:ext>
            </a:extLst>
          </p:cNvPr>
          <p:cNvSpPr txBox="1"/>
          <p:nvPr/>
        </p:nvSpPr>
        <p:spPr>
          <a:xfrm>
            <a:off x="1444752" y="1"/>
            <a:ext cx="9930384" cy="6545638"/>
          </a:xfrm>
          <a:prstGeom prst="rect">
            <a:avLst/>
          </a:prstGeom>
          <a:noFill/>
        </p:spPr>
        <p:txBody>
          <a:bodyPr wrap="square">
            <a:spAutoFit/>
          </a:bodyPr>
          <a:lstStyle/>
          <a:p>
            <a:pPr>
              <a:lnSpc>
                <a:spcPct val="107000"/>
              </a:lnSpc>
              <a:spcAft>
                <a:spcPts val="800"/>
              </a:spcAft>
            </a:pPr>
            <a:r>
              <a:rPr lang="nl-NL" sz="1000" kern="100" dirty="0">
                <a:effectLst/>
                <a:latin typeface="Verdana" panose="020B0604030504040204" pitchFamily="34" charset="0"/>
                <a:ea typeface="Verdana" panose="020B0604030504040204" pitchFamily="34" charset="0"/>
                <a:cs typeface="Times New Roman" panose="02020603050405020304" pitchFamily="18" charset="0"/>
              </a:rPr>
              <a:t> </a:t>
            </a:r>
            <a:r>
              <a:rPr lang="nl-NL" sz="2400" b="1" kern="100" dirty="0">
                <a:solidFill>
                  <a:schemeClr val="accent6">
                    <a:lumMod val="50000"/>
                  </a:schemeClr>
                </a:solidFill>
                <a:effectLst/>
                <a:latin typeface="Verdana" panose="020B0604030504040204" pitchFamily="34" charset="0"/>
                <a:ea typeface="Verdana" panose="020B0604030504040204" pitchFamily="34" charset="0"/>
                <a:cs typeface="Times New Roman" panose="02020603050405020304" pitchFamily="18" charset="0"/>
              </a:rPr>
              <a:t>De 10 topgebieden die Nederland heeft aangewezen als Natura 2000 gebied: </a:t>
            </a:r>
          </a:p>
          <a:p>
            <a:pPr>
              <a:lnSpc>
                <a:spcPct val="107000"/>
              </a:lnSpc>
              <a:spcAft>
                <a:spcPts val="800"/>
              </a:spcAft>
            </a:pPr>
            <a:r>
              <a:rPr lang="nl-NL" sz="1600" i="1" kern="100" dirty="0">
                <a:solidFill>
                  <a:schemeClr val="accent6">
                    <a:lumMod val="50000"/>
                  </a:schemeClr>
                </a:solidFill>
                <a:effectLst/>
                <a:latin typeface="Verdana" panose="020B0604030504040204" pitchFamily="34" charset="0"/>
                <a:ea typeface="Verdana" panose="020B0604030504040204" pitchFamily="34" charset="0"/>
                <a:cs typeface="Times New Roman" panose="02020603050405020304" pitchFamily="18" charset="0"/>
              </a:rPr>
              <a:t>Deze gebieden zijn van groot ecologisch belang en dragen bij aan het behoud van biodiversiteit in Nederland. </a:t>
            </a:r>
          </a:p>
          <a:p>
            <a:pPr>
              <a:lnSpc>
                <a:spcPct val="107000"/>
              </a:lnSpc>
              <a:spcAft>
                <a:spcPts val="800"/>
              </a:spcAft>
            </a:pPr>
            <a:r>
              <a:rPr lang="nl-NL" sz="1600" i="1" kern="100" dirty="0">
                <a:solidFill>
                  <a:schemeClr val="accent6">
                    <a:lumMod val="50000"/>
                  </a:schemeClr>
                </a:solidFill>
                <a:effectLst/>
                <a:latin typeface="Verdana" panose="020B0604030504040204" pitchFamily="34" charset="0"/>
                <a:ea typeface="Verdana" panose="020B0604030504040204" pitchFamily="34" charset="0"/>
                <a:cs typeface="Times New Roman" panose="02020603050405020304" pitchFamily="18" charset="0"/>
              </a:rPr>
              <a:t>Bron: Rijksoverheid, “Natura-2000-gebieden in Nederland”</a:t>
            </a:r>
          </a:p>
          <a:p>
            <a:pPr>
              <a:lnSpc>
                <a:spcPct val="107000"/>
              </a:lnSpc>
              <a:spcAft>
                <a:spcPts val="800"/>
              </a:spcAft>
            </a:pPr>
            <a:r>
              <a:rPr lang="nl-NL" sz="1600" i="1" kern="100" dirty="0">
                <a:solidFill>
                  <a:schemeClr val="accent6">
                    <a:lumMod val="50000"/>
                  </a:schemeClr>
                </a:solidFill>
                <a:effectLst/>
                <a:latin typeface="Verdana" panose="020B0604030504040204" pitchFamily="34" charset="0"/>
                <a:ea typeface="Verdana" panose="020B0604030504040204" pitchFamily="34" charset="0"/>
                <a:cs typeface="Times New Roman" panose="02020603050405020304" pitchFamily="18" charset="0"/>
              </a:rPr>
              <a:t>Bron: Europese Commissie, “Natura2000”</a:t>
            </a:r>
            <a:endParaRPr lang="nl-NL" sz="2000" kern="100" dirty="0">
              <a:solidFill>
                <a:schemeClr val="accent6">
                  <a:lumMod val="50000"/>
                </a:schemeClr>
              </a:solidFill>
              <a:effectLst/>
              <a:latin typeface="Verdana" panose="020B0604030504040204" pitchFamily="34" charset="0"/>
              <a:ea typeface="Verdana" panose="020B0604030504040204" pitchFamily="34" charset="0"/>
              <a:cs typeface="Times New Roman" panose="02020603050405020304" pitchFamily="18" charset="0"/>
            </a:endParaRPr>
          </a:p>
          <a:p>
            <a:pPr>
              <a:lnSpc>
                <a:spcPct val="107000"/>
              </a:lnSpc>
              <a:spcAft>
                <a:spcPts val="800"/>
              </a:spcAft>
            </a:pPr>
            <a:endParaRPr lang="nl-NL" sz="1200" kern="100" dirty="0">
              <a:effectLst/>
              <a:latin typeface="Verdana" panose="020B0604030504040204" pitchFamily="34" charset="0"/>
              <a:ea typeface="Verdana" panose="020B0604030504040204" pitchFamily="34" charset="0"/>
              <a:cs typeface="Times New Roman" panose="02020603050405020304" pitchFamily="18" charset="0"/>
            </a:endParaRPr>
          </a:p>
          <a:p>
            <a:pPr marL="342900" lvl="0" indent="-342900">
              <a:buFont typeface="+mj-lt"/>
              <a:buAutoNum type="arabicPeriod"/>
            </a:pPr>
            <a:r>
              <a:rPr lang="nl-NL" sz="2400" b="1" kern="100" dirty="0">
                <a:solidFill>
                  <a:srgbClr val="548235"/>
                </a:solidFill>
                <a:effectLst/>
                <a:latin typeface="Verdana" panose="020B0604030504040204" pitchFamily="34" charset="0"/>
                <a:ea typeface="Verdana" panose="020B0604030504040204" pitchFamily="34" charset="0"/>
                <a:cs typeface="Times New Roman" panose="02020603050405020304" pitchFamily="18" charset="0"/>
              </a:rPr>
              <a:t>   </a:t>
            </a:r>
            <a:r>
              <a:rPr lang="nl-NL" sz="2400" b="1"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Waddenzee</a:t>
            </a:r>
            <a:endParaRPr lang="nl-NL" sz="1100"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endParaRPr>
          </a:p>
          <a:p>
            <a:pPr marL="342900" lvl="0" indent="-342900">
              <a:buFont typeface="+mj-lt"/>
              <a:buAutoNum type="arabicPeriod"/>
            </a:pPr>
            <a:r>
              <a:rPr lang="nl-NL" sz="2400" b="1"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   Veluwe</a:t>
            </a:r>
            <a:endParaRPr lang="nl-NL" sz="1100"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endParaRPr>
          </a:p>
          <a:p>
            <a:pPr marL="342900" lvl="0" indent="-342900">
              <a:buFont typeface="+mj-lt"/>
              <a:buAutoNum type="arabicPeriod"/>
            </a:pPr>
            <a:r>
              <a:rPr lang="nl-NL" sz="2400" b="1"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   Oosterschelde</a:t>
            </a:r>
            <a:endParaRPr lang="nl-NL" sz="1100"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endParaRPr>
          </a:p>
          <a:p>
            <a:pPr marL="342900" lvl="0" indent="-342900">
              <a:buFont typeface="+mj-lt"/>
              <a:buAutoNum type="arabicPeriod"/>
            </a:pPr>
            <a:r>
              <a:rPr lang="nl-NL" sz="2400" b="1"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   IJsselmeer</a:t>
            </a:r>
            <a:endParaRPr lang="nl-NL" sz="1100"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endParaRPr>
          </a:p>
          <a:p>
            <a:pPr marL="342900" lvl="0" indent="-342900">
              <a:buFont typeface="+mj-lt"/>
              <a:buAutoNum type="arabicPeriod"/>
            </a:pPr>
            <a:r>
              <a:rPr lang="nl-NL" sz="2400" b="1"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   Biesbosch</a:t>
            </a:r>
            <a:endParaRPr lang="nl-NL" sz="1100"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endParaRPr>
          </a:p>
          <a:p>
            <a:pPr marL="342900" lvl="0" indent="-342900">
              <a:spcAft>
                <a:spcPts val="800"/>
              </a:spcAft>
              <a:buFont typeface="+mj-lt"/>
              <a:buAutoNum type="arabicPeriod"/>
            </a:pPr>
            <a:r>
              <a:rPr lang="nl-NL" sz="2400" b="1"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   Utrechtse Heuvelrug</a:t>
            </a:r>
          </a:p>
          <a:p>
            <a:pPr marL="342900" lvl="0" indent="-342900">
              <a:spcAft>
                <a:spcPts val="800"/>
              </a:spcAft>
              <a:buFont typeface="+mj-lt"/>
              <a:buAutoNum type="arabicPeriod"/>
            </a:pPr>
            <a:r>
              <a:rPr lang="nl-NL" sz="2400" b="1"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   Drents-Friese Wold &amp; </a:t>
            </a:r>
            <a:r>
              <a:rPr lang="nl-NL" sz="2400" b="1" kern="100" dirty="0" err="1">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Leggelderveld</a:t>
            </a:r>
            <a:endParaRPr lang="nl-NL" sz="1100"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endParaRPr>
          </a:p>
          <a:p>
            <a:pPr marL="342900" lvl="0" indent="-342900">
              <a:buFont typeface="+mj-lt"/>
              <a:buAutoNum type="arabicPeriod"/>
            </a:pPr>
            <a:r>
              <a:rPr lang="nl-NL" sz="2400" b="1"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   Sallandse Heuvelrug</a:t>
            </a:r>
            <a:endParaRPr lang="nl-NL" sz="2400"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endParaRPr>
          </a:p>
          <a:p>
            <a:pPr marL="342900" lvl="0" indent="-342900">
              <a:buFont typeface="+mj-lt"/>
              <a:buAutoNum type="arabicPeriod"/>
            </a:pPr>
            <a:r>
              <a:rPr lang="nl-NL" sz="2400" b="1"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   Weerribben-Wieden</a:t>
            </a:r>
            <a:endParaRPr lang="nl-NL" sz="2400"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endParaRPr>
          </a:p>
          <a:p>
            <a:pPr marL="342900" lvl="0" indent="-342900">
              <a:spcAft>
                <a:spcPts val="800"/>
              </a:spcAft>
              <a:buFont typeface="+mj-lt"/>
              <a:buAutoNum type="arabicPeriod"/>
            </a:pPr>
            <a:r>
              <a:rPr lang="nl-NL" sz="2400" b="1"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 Zuid-Limburgse Heuvelland.</a:t>
            </a:r>
            <a:endParaRPr lang="nl-NL" sz="2400"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1499089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EAD16BAE-4E51-4857-30A4-F8C23EFF93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490" y="-588401"/>
            <a:ext cx="12370490" cy="9277867"/>
          </a:xfrm>
          <a:prstGeom prst="rect">
            <a:avLst/>
          </a:prstGeom>
        </p:spPr>
      </p:pic>
    </p:spTree>
    <p:extLst>
      <p:ext uri="{BB962C8B-B14F-4D97-AF65-F5344CB8AC3E}">
        <p14:creationId xmlns:p14="http://schemas.microsoft.com/office/powerpoint/2010/main" val="33999619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C4604A8A-F6A8-B16F-5B3A-1EE2A946777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381000"/>
            <a:ext cx="4572000" cy="6096000"/>
          </a:xfrm>
          <a:prstGeom prst="rect">
            <a:avLst/>
          </a:prstGeom>
          <a:noFill/>
          <a:ln>
            <a:noFill/>
          </a:ln>
        </p:spPr>
      </p:pic>
    </p:spTree>
    <p:extLst>
      <p:ext uri="{BB962C8B-B14F-4D97-AF65-F5344CB8AC3E}">
        <p14:creationId xmlns:p14="http://schemas.microsoft.com/office/powerpoint/2010/main" val="3185790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34BF90EC-FF3D-0722-142A-2BD834C6595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75854" y="-270150"/>
            <a:ext cx="7240291" cy="9653722"/>
          </a:xfrm>
          <a:prstGeom prst="rect">
            <a:avLst/>
          </a:prstGeom>
          <a:noFill/>
          <a:ln>
            <a:noFill/>
          </a:ln>
        </p:spPr>
      </p:pic>
    </p:spTree>
    <p:extLst>
      <p:ext uri="{BB962C8B-B14F-4D97-AF65-F5344CB8AC3E}">
        <p14:creationId xmlns:p14="http://schemas.microsoft.com/office/powerpoint/2010/main" val="2112746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ABD6433D-CD92-454F-B98B-D20C2DEE7FD0}"/>
              </a:ext>
            </a:extLst>
          </p:cNvPr>
          <p:cNvSpPr/>
          <p:nvPr/>
        </p:nvSpPr>
        <p:spPr>
          <a:xfrm>
            <a:off x="353290" y="0"/>
            <a:ext cx="11896164"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400" dirty="0">
              <a:latin typeface="Verdana" panose="020B0604030504040204" pitchFamily="34" charset="0"/>
              <a:ea typeface="Verdana" panose="020B0604030504040204" pitchFamily="34" charset="0"/>
            </a:endParaRPr>
          </a:p>
        </p:txBody>
      </p:sp>
      <p:sp>
        <p:nvSpPr>
          <p:cNvPr id="3" name="Tekstvak 2">
            <a:extLst>
              <a:ext uri="{FF2B5EF4-FFF2-40B4-BE49-F238E27FC236}">
                <a16:creationId xmlns:a16="http://schemas.microsoft.com/office/drawing/2014/main" id="{D40D16B0-AF1E-4102-A17A-8712BC5A0C75}"/>
              </a:ext>
            </a:extLst>
          </p:cNvPr>
          <p:cNvSpPr txBox="1"/>
          <p:nvPr/>
        </p:nvSpPr>
        <p:spPr>
          <a:xfrm>
            <a:off x="-128016" y="212813"/>
            <a:ext cx="11838709" cy="1077218"/>
          </a:xfrm>
          <a:prstGeom prst="rect">
            <a:avLst/>
          </a:prstGeom>
          <a:noFill/>
        </p:spPr>
        <p:txBody>
          <a:bodyPr wrap="square" rtlCol="0">
            <a:spAutoFit/>
          </a:bodyPr>
          <a:lstStyle/>
          <a:p>
            <a:pPr algn="ctr"/>
            <a:r>
              <a:rPr lang="nl-NL" sz="3600" b="1" dirty="0">
                <a:solidFill>
                  <a:schemeClr val="accent6">
                    <a:lumMod val="50000"/>
                  </a:schemeClr>
                </a:solidFill>
              </a:rPr>
              <a:t>2007 </a:t>
            </a:r>
            <a:r>
              <a:rPr lang="nl-NL" sz="2800" b="1" i="1" dirty="0">
                <a:solidFill>
                  <a:schemeClr val="accent6">
                    <a:lumMod val="50000"/>
                  </a:schemeClr>
                </a:solidFill>
              </a:rPr>
              <a:t>(17 jaar geleden dus) </a:t>
            </a:r>
            <a:r>
              <a:rPr lang="nl-NL" sz="3600" b="1" dirty="0">
                <a:solidFill>
                  <a:schemeClr val="accent6">
                    <a:lumMod val="50000"/>
                  </a:schemeClr>
                </a:solidFill>
              </a:rPr>
              <a:t>INFORMATIE AVOND BEHEERPLAN</a:t>
            </a:r>
          </a:p>
          <a:p>
            <a:pPr algn="ctr"/>
            <a:r>
              <a:rPr lang="nl-NL" sz="2800" i="1" dirty="0">
                <a:solidFill>
                  <a:srgbClr val="FF0000"/>
                </a:solidFill>
              </a:rPr>
              <a:t>Bron:</a:t>
            </a:r>
            <a:r>
              <a:rPr lang="nl-NL" sz="2800" b="1" i="1" dirty="0">
                <a:solidFill>
                  <a:srgbClr val="FF0000"/>
                </a:solidFill>
              </a:rPr>
              <a:t> </a:t>
            </a:r>
            <a:r>
              <a:rPr lang="nl-NL" sz="2800" i="1" dirty="0">
                <a:solidFill>
                  <a:srgbClr val="FF0000"/>
                </a:solidFill>
              </a:rPr>
              <a:t>Programmadirectie N2000 PDN/2009-086 bijlage C 33</a:t>
            </a:r>
          </a:p>
        </p:txBody>
      </p:sp>
      <p:sp>
        <p:nvSpPr>
          <p:cNvPr id="4" name="Tekstvak 3">
            <a:extLst>
              <a:ext uri="{FF2B5EF4-FFF2-40B4-BE49-F238E27FC236}">
                <a16:creationId xmlns:a16="http://schemas.microsoft.com/office/drawing/2014/main" id="{295C643F-C136-4D7D-99BE-2C587D49CDFB}"/>
              </a:ext>
            </a:extLst>
          </p:cNvPr>
          <p:cNvSpPr txBox="1"/>
          <p:nvPr/>
        </p:nvSpPr>
        <p:spPr>
          <a:xfrm>
            <a:off x="353290" y="1502843"/>
            <a:ext cx="11838709" cy="5786199"/>
          </a:xfrm>
          <a:prstGeom prst="rect">
            <a:avLst/>
          </a:prstGeom>
          <a:noFill/>
        </p:spPr>
        <p:txBody>
          <a:bodyPr wrap="square" rtlCol="0">
            <a:spAutoFit/>
          </a:bodyPr>
          <a:lstStyle/>
          <a:p>
            <a:r>
              <a:rPr lang="nl-NL" sz="2200" b="1" dirty="0">
                <a:solidFill>
                  <a:schemeClr val="accent1">
                    <a:lumMod val="75000"/>
                  </a:schemeClr>
                </a:solidFill>
                <a:latin typeface="Verdana" panose="020B0604030504040204" pitchFamily="34" charset="0"/>
                <a:ea typeface="Verdana" panose="020B0604030504040204" pitchFamily="34" charset="0"/>
              </a:rPr>
              <a:t>Bezorgde Schoorlse burgers </a:t>
            </a:r>
            <a:r>
              <a:rPr lang="nl-NL" sz="2200" b="1" dirty="0">
                <a:solidFill>
                  <a:srgbClr val="2F5496"/>
                </a:solidFill>
                <a:latin typeface="Verdana" panose="020B0604030504040204" pitchFamily="34" charset="0"/>
                <a:ea typeface="Verdana" panose="020B0604030504040204" pitchFamily="34" charset="0"/>
                <a:cs typeface="Times New Roman" panose="02020603050405020304" pitchFamily="18" charset="0"/>
              </a:rPr>
              <a:t>vragen zich af:</a:t>
            </a:r>
          </a:p>
          <a:p>
            <a:endParaRPr lang="nl-NL" sz="2200" dirty="0">
              <a:solidFill>
                <a:srgbClr val="2F5496"/>
              </a:solidFill>
              <a:latin typeface="Verdana" panose="020B0604030504040204" pitchFamily="34" charset="0"/>
              <a:ea typeface="Verdana" panose="020B0604030504040204" pitchFamily="34" charset="0"/>
              <a:cs typeface="Times New Roman" panose="02020603050405020304" pitchFamily="18" charset="0"/>
            </a:endParaRPr>
          </a:p>
          <a:p>
            <a:pPr marL="342900" indent="-342900">
              <a:buFont typeface="Arial" panose="020B0604020202020204" pitchFamily="34" charset="0"/>
              <a:buChar char="•"/>
            </a:pPr>
            <a:r>
              <a:rPr lang="nl-NL" sz="2200" dirty="0">
                <a:solidFill>
                  <a:srgbClr val="2F5496"/>
                </a:solidFill>
                <a:latin typeface="Verdana" panose="020B0604030504040204" pitchFamily="34" charset="0"/>
                <a:ea typeface="Verdana" panose="020B0604030504040204" pitchFamily="34" charset="0"/>
                <a:cs typeface="Times New Roman" panose="02020603050405020304" pitchFamily="18" charset="0"/>
              </a:rPr>
              <a:t>of de plannen het gebied niet totaal veranderen</a:t>
            </a:r>
          </a:p>
          <a:p>
            <a:pPr marL="342900" indent="-342900">
              <a:buFont typeface="Arial" panose="020B0604020202020204" pitchFamily="34" charset="0"/>
              <a:buChar char="•"/>
            </a:pPr>
            <a:r>
              <a:rPr lang="nl-NL" sz="2200" dirty="0">
                <a:solidFill>
                  <a:srgbClr val="2F5496"/>
                </a:solidFill>
                <a:latin typeface="Verdana" panose="020B0604030504040204" pitchFamily="34" charset="0"/>
                <a:ea typeface="Verdana" panose="020B0604030504040204" pitchFamily="34" charset="0"/>
                <a:cs typeface="Times New Roman" panose="02020603050405020304" pitchFamily="18" charset="0"/>
              </a:rPr>
              <a:t>of de plannen niet te hoog gegrepen zijn omdat zich hier nooit zo dat grijze duin heeft opgehouden</a:t>
            </a:r>
          </a:p>
          <a:p>
            <a:pPr marL="342900" indent="-342900">
              <a:buFont typeface="Arial" panose="020B0604020202020204" pitchFamily="34" charset="0"/>
              <a:buChar char="•"/>
            </a:pPr>
            <a:r>
              <a:rPr lang="nl-NL" sz="2200" dirty="0">
                <a:solidFill>
                  <a:srgbClr val="2F5496"/>
                </a:solidFill>
                <a:latin typeface="Verdana" panose="020B0604030504040204" pitchFamily="34" charset="0"/>
                <a:ea typeface="Verdana" panose="020B0604030504040204" pitchFamily="34" charset="0"/>
                <a:cs typeface="Times New Roman" panose="02020603050405020304" pitchFamily="18" charset="0"/>
              </a:rPr>
              <a:t>dat de kwaliteit van de grijze duinen en vochtige duinvalleien niet haalbaar is gelet op de hydrologische situatie ter plaatse en naaste omgeving</a:t>
            </a:r>
          </a:p>
          <a:p>
            <a:pPr marL="342900" indent="-342900">
              <a:buFont typeface="Arial" panose="020B0604020202020204" pitchFamily="34" charset="0"/>
              <a:buChar char="•"/>
            </a:pPr>
            <a:r>
              <a:rPr lang="nl-NL" sz="2200" b="1" dirty="0">
                <a:solidFill>
                  <a:srgbClr val="FF0000"/>
                </a:solidFill>
                <a:latin typeface="Verdana" panose="020B0604030504040204" pitchFamily="34" charset="0"/>
                <a:ea typeface="Verdana" panose="020B0604030504040204" pitchFamily="34" charset="0"/>
                <a:cs typeface="Times New Roman" panose="02020603050405020304" pitchFamily="18" charset="0"/>
              </a:rPr>
              <a:t>doelstellingen volgens deze insprekers uitgebreider dan de Richtlijn voorschrijft en bovendien </a:t>
            </a:r>
            <a:r>
              <a:rPr lang="nl-NL" sz="2200" b="1" u="sng" dirty="0">
                <a:solidFill>
                  <a:srgbClr val="FF0000"/>
                </a:solidFill>
                <a:latin typeface="Verdana" panose="020B0604030504040204" pitchFamily="34" charset="0"/>
                <a:ea typeface="Verdana" panose="020B0604030504040204" pitchFamily="34" charset="0"/>
                <a:cs typeface="Times New Roman" panose="02020603050405020304" pitchFamily="18" charset="0"/>
              </a:rPr>
              <a:t>wordt de suggestie gewekt</a:t>
            </a:r>
            <a:r>
              <a:rPr lang="nl-NL" sz="2200" b="1" dirty="0">
                <a:solidFill>
                  <a:srgbClr val="FF0000"/>
                </a:solidFill>
                <a:latin typeface="Verdana" panose="020B0604030504040204" pitchFamily="34" charset="0"/>
                <a:ea typeface="Verdana" panose="020B0604030504040204" pitchFamily="34" charset="0"/>
                <a:cs typeface="Times New Roman" panose="02020603050405020304" pitchFamily="18" charset="0"/>
              </a:rPr>
              <a:t> dat de maatregelen die hieruit voortvloeien het gevolg zijn van de </a:t>
            </a:r>
            <a:r>
              <a:rPr lang="nl-NL" sz="2200" b="1" u="sng" dirty="0">
                <a:solidFill>
                  <a:srgbClr val="FF0000"/>
                </a:solidFill>
                <a:latin typeface="Verdana" panose="020B0604030504040204" pitchFamily="34" charset="0"/>
                <a:ea typeface="Verdana" panose="020B0604030504040204" pitchFamily="34" charset="0"/>
                <a:cs typeface="Times New Roman" panose="02020603050405020304" pitchFamily="18" charset="0"/>
              </a:rPr>
              <a:t>verplichtingen van de HR</a:t>
            </a:r>
          </a:p>
          <a:p>
            <a:pPr marL="342900" indent="-342900">
              <a:buFont typeface="Arial" panose="020B0604020202020204" pitchFamily="34" charset="0"/>
              <a:buChar char="•"/>
            </a:pPr>
            <a:r>
              <a:rPr lang="nl-NL" sz="2200" dirty="0">
                <a:solidFill>
                  <a:srgbClr val="2F5496"/>
                </a:solidFill>
                <a:effectLst/>
                <a:latin typeface="Verdana" panose="020B0604030504040204" pitchFamily="34" charset="0"/>
                <a:ea typeface="Verdana" panose="020B0604030504040204" pitchFamily="34" charset="0"/>
                <a:cs typeface="Times New Roman" panose="02020603050405020304" pitchFamily="18" charset="0"/>
              </a:rPr>
              <a:t>Er zijn grote verschillen tussen de huidige besluiten en de eerdere concepten die eind 2005 waren opgesteld</a:t>
            </a:r>
          </a:p>
          <a:p>
            <a:pPr marL="342900" indent="-342900">
              <a:buFont typeface="Arial" panose="020B0604020202020204" pitchFamily="34" charset="0"/>
              <a:buChar char="•"/>
            </a:pPr>
            <a:r>
              <a:rPr lang="nl-NL" sz="2200" b="1" u="sng"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rPr>
              <a:t>De vertaling van de aanmeldingsgegevens naar de </a:t>
            </a:r>
            <a:r>
              <a:rPr lang="nl-NL" sz="2200" b="1" u="sng" dirty="0">
                <a:solidFill>
                  <a:srgbClr val="FF0000"/>
                </a:solidFill>
                <a:latin typeface="Verdana" panose="020B0604030504040204" pitchFamily="34" charset="0"/>
                <a:ea typeface="Verdana" panose="020B0604030504040204" pitchFamily="34" charset="0"/>
                <a:cs typeface="Times New Roman" panose="02020603050405020304" pitchFamily="18" charset="0"/>
              </a:rPr>
              <a:t>doelstellingen is  </a:t>
            </a:r>
            <a:r>
              <a:rPr lang="nl-NL" sz="2200" b="1" u="sng"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rPr>
              <a:t>disproportioneel </a:t>
            </a:r>
          </a:p>
          <a:p>
            <a:pPr marL="342900" indent="-342900">
              <a:buFont typeface="Arial" panose="020B0604020202020204" pitchFamily="34" charset="0"/>
              <a:buChar char="•"/>
            </a:pPr>
            <a:endParaRPr lang="nl-NL" sz="2000" b="1" u="sng" dirty="0">
              <a:solidFill>
                <a:srgbClr val="2F5496"/>
              </a:solidFill>
              <a:latin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endParaRPr lang="nl-NL" sz="2000" dirty="0"/>
          </a:p>
        </p:txBody>
      </p:sp>
    </p:spTree>
    <p:extLst>
      <p:ext uri="{BB962C8B-B14F-4D97-AF65-F5344CB8AC3E}">
        <p14:creationId xmlns:p14="http://schemas.microsoft.com/office/powerpoint/2010/main" val="35347848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94575B2E-0224-D4C3-3558-4C57A54293F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374" y="3750590"/>
            <a:ext cx="6096000" cy="3750591"/>
          </a:xfrm>
          <a:prstGeom prst="rect">
            <a:avLst/>
          </a:prstGeom>
          <a:noFill/>
          <a:ln>
            <a:noFill/>
          </a:ln>
        </p:spPr>
      </p:pic>
      <p:pic>
        <p:nvPicPr>
          <p:cNvPr id="5" name="Afbeelding 4">
            <a:extLst>
              <a:ext uri="{FF2B5EF4-FFF2-40B4-BE49-F238E27FC236}">
                <a16:creationId xmlns:a16="http://schemas.microsoft.com/office/drawing/2014/main" id="{85F6FA74-960A-5C63-64E6-1A411CA186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5374" y="3429000"/>
            <a:ext cx="6096000" cy="3682138"/>
          </a:xfrm>
          <a:prstGeom prst="rect">
            <a:avLst/>
          </a:prstGeom>
          <a:noFill/>
          <a:ln>
            <a:noFill/>
          </a:ln>
        </p:spPr>
      </p:pic>
      <p:pic>
        <p:nvPicPr>
          <p:cNvPr id="6" name="Afbeelding 5">
            <a:extLst>
              <a:ext uri="{FF2B5EF4-FFF2-40B4-BE49-F238E27FC236}">
                <a16:creationId xmlns:a16="http://schemas.microsoft.com/office/drawing/2014/main" id="{0D5C39EC-C60D-698C-3266-F2F58E7FDB4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76626" y="-643180"/>
            <a:ext cx="6096000" cy="4072180"/>
          </a:xfrm>
          <a:prstGeom prst="rect">
            <a:avLst/>
          </a:prstGeom>
          <a:noFill/>
          <a:ln>
            <a:noFill/>
          </a:ln>
        </p:spPr>
      </p:pic>
      <p:pic>
        <p:nvPicPr>
          <p:cNvPr id="7" name="Afbeelding 6">
            <a:extLst>
              <a:ext uri="{FF2B5EF4-FFF2-40B4-BE49-F238E27FC236}">
                <a16:creationId xmlns:a16="http://schemas.microsoft.com/office/drawing/2014/main" id="{5FD584CE-6F3E-708E-091E-DB14397886F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374" y="0"/>
            <a:ext cx="6096000" cy="3750590"/>
          </a:xfrm>
          <a:prstGeom prst="rect">
            <a:avLst/>
          </a:prstGeom>
          <a:noFill/>
          <a:ln>
            <a:noFill/>
          </a:ln>
        </p:spPr>
      </p:pic>
    </p:spTree>
    <p:extLst>
      <p:ext uri="{BB962C8B-B14F-4D97-AF65-F5344CB8AC3E}">
        <p14:creationId xmlns:p14="http://schemas.microsoft.com/office/powerpoint/2010/main" val="22264304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05 02 2020 De Buizerd | Stichting Natuurvrienden Capelle aan den IJssel  e.o. (SNC)">
            <a:extLst>
              <a:ext uri="{FF2B5EF4-FFF2-40B4-BE49-F238E27FC236}">
                <a16:creationId xmlns:a16="http://schemas.microsoft.com/office/drawing/2014/main" id="{53EAE3DB-FE12-C4CB-9498-11A8488833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9897"/>
            <a:ext cx="3917350" cy="3053752"/>
          </a:xfrm>
          <a:prstGeom prst="rect">
            <a:avLst/>
          </a:prstGeom>
          <a:noFill/>
          <a:ln w="76200">
            <a:solidFill>
              <a:schemeClr val="accent4">
                <a:lumMod val="50000"/>
              </a:schemeClr>
            </a:solidFill>
          </a:ln>
          <a:extLst>
            <a:ext uri="{909E8E84-426E-40DD-AFC4-6F175D3DCCD1}">
              <a14:hiddenFill xmlns:a14="http://schemas.microsoft.com/office/drawing/2010/main">
                <a:solidFill>
                  <a:srgbClr val="FFFFFF"/>
                </a:solidFill>
              </a14:hiddenFill>
            </a:ext>
          </a:extLst>
        </p:spPr>
      </p:pic>
      <p:pic>
        <p:nvPicPr>
          <p:cNvPr id="6" name="Picture 2" descr="Houdt de wespendief na de windmolens nu ook zonneparken op de Veluwe tegen?  | Veluwe | destentor.nl">
            <a:extLst>
              <a:ext uri="{FF2B5EF4-FFF2-40B4-BE49-F238E27FC236}">
                <a16:creationId xmlns:a16="http://schemas.microsoft.com/office/drawing/2014/main" id="{DD41884D-5099-CB21-A163-C2D6BE0933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2180" y="49896"/>
            <a:ext cx="4090834" cy="3053752"/>
          </a:xfrm>
          <a:prstGeom prst="rect">
            <a:avLst/>
          </a:prstGeom>
          <a:noFill/>
          <a:ln w="76200">
            <a:solidFill>
              <a:schemeClr val="accent4">
                <a:lumMod val="50000"/>
              </a:schemeClr>
            </a:solidFill>
          </a:ln>
          <a:extLst>
            <a:ext uri="{909E8E84-426E-40DD-AFC4-6F175D3DCCD1}">
              <a14:hiddenFill xmlns:a14="http://schemas.microsoft.com/office/drawing/2010/main">
                <a:solidFill>
                  <a:srgbClr val="FFFFFF"/>
                </a:solidFill>
              </a14:hiddenFill>
            </a:ext>
          </a:extLst>
        </p:spPr>
      </p:pic>
      <p:pic>
        <p:nvPicPr>
          <p:cNvPr id="3074" name="Picture 2" descr="Havik">
            <a:extLst>
              <a:ext uri="{FF2B5EF4-FFF2-40B4-BE49-F238E27FC236}">
                <a16:creationId xmlns:a16="http://schemas.microsoft.com/office/drawing/2014/main" id="{609801F0-4ABC-491C-8E56-3D9EE9856B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7844" y="49896"/>
            <a:ext cx="4054156" cy="3096419"/>
          </a:xfrm>
          <a:prstGeom prst="rect">
            <a:avLst/>
          </a:prstGeom>
          <a:noFill/>
          <a:ln w="76200">
            <a:solidFill>
              <a:schemeClr val="accent4">
                <a:lumMod val="75000"/>
              </a:schemeClr>
            </a:solidFill>
          </a:ln>
          <a:extLst>
            <a:ext uri="{909E8E84-426E-40DD-AFC4-6F175D3DCCD1}">
              <a14:hiddenFill xmlns:a14="http://schemas.microsoft.com/office/drawing/2010/main">
                <a:solidFill>
                  <a:srgbClr val="FFFFFF"/>
                </a:solidFill>
              </a14:hiddenFill>
            </a:ext>
          </a:extLst>
        </p:spPr>
      </p:pic>
      <p:pic>
        <p:nvPicPr>
          <p:cNvPr id="3080" name="Picture 8" descr="Sperwer - Natuurfotografie">
            <a:extLst>
              <a:ext uri="{FF2B5EF4-FFF2-40B4-BE49-F238E27FC236}">
                <a16:creationId xmlns:a16="http://schemas.microsoft.com/office/drawing/2014/main" id="{DE82FC62-676A-4F8A-BE50-3BCD489DDA0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26" y="3146315"/>
            <a:ext cx="4948913" cy="3711685"/>
          </a:xfrm>
          <a:prstGeom prst="rect">
            <a:avLst/>
          </a:prstGeom>
          <a:noFill/>
          <a:ln w="76200">
            <a:solidFill>
              <a:schemeClr val="accent4">
                <a:lumMod val="75000"/>
              </a:schemeClr>
            </a:solidFill>
          </a:ln>
          <a:extLst>
            <a:ext uri="{909E8E84-426E-40DD-AFC4-6F175D3DCCD1}">
              <a14:hiddenFill xmlns:a14="http://schemas.microsoft.com/office/drawing/2010/main">
                <a:solidFill>
                  <a:srgbClr val="FFFFFF"/>
                </a:solidFill>
              </a14:hiddenFill>
            </a:ext>
          </a:extLst>
        </p:spPr>
      </p:pic>
      <p:pic>
        <p:nvPicPr>
          <p:cNvPr id="1028" name="Picture 4" descr="Bosuil - Wikipedia">
            <a:extLst>
              <a:ext uri="{FF2B5EF4-FFF2-40B4-BE49-F238E27FC236}">
                <a16:creationId xmlns:a16="http://schemas.microsoft.com/office/drawing/2014/main" id="{4DC3A6EB-FD6B-4929-BF23-F0AB497B264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43569" y="3146315"/>
            <a:ext cx="2616688" cy="3739914"/>
          </a:xfrm>
          <a:prstGeom prst="rect">
            <a:avLst/>
          </a:prstGeom>
          <a:noFill/>
          <a:ln w="76200">
            <a:noFill/>
          </a:ln>
          <a:extLst>
            <a:ext uri="{909E8E84-426E-40DD-AFC4-6F175D3DCCD1}">
              <a14:hiddenFill xmlns:a14="http://schemas.microsoft.com/office/drawing/2010/main">
                <a:solidFill>
                  <a:srgbClr val="FFFFFF"/>
                </a:solidFill>
              </a14:hiddenFill>
            </a:ext>
          </a:extLst>
        </p:spPr>
      </p:pic>
      <p:pic>
        <p:nvPicPr>
          <p:cNvPr id="2052" name="Picture 4" descr="uilenbos | Ransuilen | Dorst - Go-Kids Breda">
            <a:extLst>
              <a:ext uri="{FF2B5EF4-FFF2-40B4-BE49-F238E27FC236}">
                <a16:creationId xmlns:a16="http://schemas.microsoft.com/office/drawing/2014/main" id="{73531D46-69A9-41BF-9E4D-F028D19C000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25088" y="3146315"/>
            <a:ext cx="4972996" cy="3661789"/>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7194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5B41B294-4F6C-191D-C8DF-41D8AA09B1D7}"/>
              </a:ext>
            </a:extLst>
          </p:cNvPr>
          <p:cNvSpPr txBox="1"/>
          <p:nvPr/>
        </p:nvSpPr>
        <p:spPr>
          <a:xfrm>
            <a:off x="665018" y="1851952"/>
            <a:ext cx="884858" cy="369332"/>
          </a:xfrm>
          <a:prstGeom prst="rect">
            <a:avLst/>
          </a:prstGeom>
          <a:noFill/>
        </p:spPr>
        <p:txBody>
          <a:bodyPr wrap="none" rtlCol="0">
            <a:spAutoFit/>
          </a:bodyPr>
          <a:lstStyle/>
          <a:p>
            <a:r>
              <a:rPr lang="nl-NL" dirty="0">
                <a:solidFill>
                  <a:srgbClr val="FFFF00"/>
                </a:solidFill>
              </a:rPr>
              <a:t>Buizerd</a:t>
            </a:r>
          </a:p>
        </p:txBody>
      </p:sp>
      <p:sp>
        <p:nvSpPr>
          <p:cNvPr id="7" name="Tekstvak 6">
            <a:extLst>
              <a:ext uri="{FF2B5EF4-FFF2-40B4-BE49-F238E27FC236}">
                <a16:creationId xmlns:a16="http://schemas.microsoft.com/office/drawing/2014/main" id="{5CCBB2A7-BE3A-A9CA-129E-881593170AFE}"/>
              </a:ext>
            </a:extLst>
          </p:cNvPr>
          <p:cNvSpPr txBox="1"/>
          <p:nvPr/>
        </p:nvSpPr>
        <p:spPr>
          <a:xfrm>
            <a:off x="6779495" y="2036618"/>
            <a:ext cx="696986" cy="369332"/>
          </a:xfrm>
          <a:prstGeom prst="rect">
            <a:avLst/>
          </a:prstGeom>
          <a:noFill/>
        </p:spPr>
        <p:txBody>
          <a:bodyPr wrap="none" rtlCol="0">
            <a:spAutoFit/>
          </a:bodyPr>
          <a:lstStyle/>
          <a:p>
            <a:r>
              <a:rPr lang="nl-NL" dirty="0">
                <a:solidFill>
                  <a:srgbClr val="FFFF00"/>
                </a:solidFill>
              </a:rPr>
              <a:t>Havik</a:t>
            </a:r>
          </a:p>
        </p:txBody>
      </p:sp>
      <p:pic>
        <p:nvPicPr>
          <p:cNvPr id="1032" name="Picture 8" descr="Grote lijster | Vogelbescherming">
            <a:extLst>
              <a:ext uri="{FF2B5EF4-FFF2-40B4-BE49-F238E27FC236}">
                <a16:creationId xmlns:a16="http://schemas.microsoft.com/office/drawing/2014/main" id="{D35FCE04-6192-44EE-BCD9-C4FA4A7EB2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9152" y="3648192"/>
            <a:ext cx="5113329" cy="3221397"/>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1030" name="Picture 6" descr="koekoek | NatuurPlus">
            <a:extLst>
              <a:ext uri="{FF2B5EF4-FFF2-40B4-BE49-F238E27FC236}">
                <a16:creationId xmlns:a16="http://schemas.microsoft.com/office/drawing/2014/main" id="{2B3EDC19-8E45-46E3-BCD2-5FCD8FF59C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0674" y="3636602"/>
            <a:ext cx="4826064" cy="3221397"/>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1034" name="Picture 10" descr="Grauwe vliegenvanger">
            <a:extLst>
              <a:ext uri="{FF2B5EF4-FFF2-40B4-BE49-F238E27FC236}">
                <a16:creationId xmlns:a16="http://schemas.microsoft.com/office/drawing/2014/main" id="{D5ED8502-C3F5-48D9-98B7-A509D763A8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65" y="3648192"/>
            <a:ext cx="4014788" cy="3209807"/>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2054" name="Picture 6" descr="Vogels op de Batouwe">
            <a:extLst>
              <a:ext uri="{FF2B5EF4-FFF2-40B4-BE49-F238E27FC236}">
                <a16:creationId xmlns:a16="http://schemas.microsoft.com/office/drawing/2014/main" id="{4E75BF4E-961D-447B-90FF-E3C26226073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76481" y="51475"/>
            <a:ext cx="5364605" cy="3540929"/>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13" name="Picture 6" descr="Zwarte mees">
            <a:extLst>
              <a:ext uri="{FF2B5EF4-FFF2-40B4-BE49-F238E27FC236}">
                <a16:creationId xmlns:a16="http://schemas.microsoft.com/office/drawing/2014/main" id="{E02DD47B-A0DB-BE0C-F7A7-518EB264CB2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1639" y="-11591"/>
            <a:ext cx="4948721" cy="3540929"/>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9" name="Picture 4" descr="Veldleeuwerik | Vogelbescherming">
            <a:extLst>
              <a:ext uri="{FF2B5EF4-FFF2-40B4-BE49-F238E27FC236}">
                <a16:creationId xmlns:a16="http://schemas.microsoft.com/office/drawing/2014/main" id="{B3D4CCA3-052D-5A8A-C874-EDA1D4A6610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083" y="-4314"/>
            <a:ext cx="3926057" cy="3652506"/>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71966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06C7422-62B8-9B25-A164-334856CAFE4E}"/>
              </a:ext>
            </a:extLst>
          </p:cNvPr>
          <p:cNvSpPr txBox="1"/>
          <p:nvPr/>
        </p:nvSpPr>
        <p:spPr>
          <a:xfrm>
            <a:off x="4288049" y="4143710"/>
            <a:ext cx="2399865" cy="369332"/>
          </a:xfrm>
          <a:prstGeom prst="rect">
            <a:avLst/>
          </a:prstGeom>
          <a:noFill/>
        </p:spPr>
        <p:txBody>
          <a:bodyPr wrap="square" rtlCol="0">
            <a:spAutoFit/>
          </a:bodyPr>
          <a:lstStyle/>
          <a:p>
            <a:r>
              <a:rPr lang="nl-NL" b="1" dirty="0">
                <a:solidFill>
                  <a:schemeClr val="bg1"/>
                </a:solidFill>
              </a:rPr>
              <a:t>Grauwe vliegenvanger</a:t>
            </a:r>
          </a:p>
        </p:txBody>
      </p:sp>
      <p:sp>
        <p:nvSpPr>
          <p:cNvPr id="3" name="Tekstvak 2">
            <a:extLst>
              <a:ext uri="{FF2B5EF4-FFF2-40B4-BE49-F238E27FC236}">
                <a16:creationId xmlns:a16="http://schemas.microsoft.com/office/drawing/2014/main" id="{50027419-2F7E-A12A-0287-E07DC2C9C935}"/>
              </a:ext>
            </a:extLst>
          </p:cNvPr>
          <p:cNvSpPr txBox="1"/>
          <p:nvPr/>
        </p:nvSpPr>
        <p:spPr>
          <a:xfrm rot="10800000" flipV="1">
            <a:off x="-3936810" y="-878661"/>
            <a:ext cx="1840385" cy="646331"/>
          </a:xfrm>
          <a:prstGeom prst="rect">
            <a:avLst/>
          </a:prstGeom>
          <a:noFill/>
        </p:spPr>
        <p:txBody>
          <a:bodyPr wrap="square" rtlCol="0">
            <a:spAutoFit/>
          </a:bodyPr>
          <a:lstStyle/>
          <a:p>
            <a:r>
              <a:rPr lang="nl-NL" b="1" dirty="0">
                <a:solidFill>
                  <a:schemeClr val="bg1"/>
                </a:solidFill>
              </a:rPr>
              <a:t>Veldleeuwerik</a:t>
            </a:r>
          </a:p>
          <a:p>
            <a:endParaRPr lang="nl-NL" dirty="0"/>
          </a:p>
        </p:txBody>
      </p:sp>
      <p:sp>
        <p:nvSpPr>
          <p:cNvPr id="4" name="Tekstvak 3">
            <a:extLst>
              <a:ext uri="{FF2B5EF4-FFF2-40B4-BE49-F238E27FC236}">
                <a16:creationId xmlns:a16="http://schemas.microsoft.com/office/drawing/2014/main" id="{83561C2B-60AA-4691-7128-DC1CC611A37A}"/>
              </a:ext>
            </a:extLst>
          </p:cNvPr>
          <p:cNvSpPr txBox="1"/>
          <p:nvPr/>
        </p:nvSpPr>
        <p:spPr>
          <a:xfrm>
            <a:off x="3821816" y="457227"/>
            <a:ext cx="932465" cy="369332"/>
          </a:xfrm>
          <a:prstGeom prst="rect">
            <a:avLst/>
          </a:prstGeom>
          <a:noFill/>
        </p:spPr>
        <p:txBody>
          <a:bodyPr wrap="square" rtlCol="0">
            <a:spAutoFit/>
          </a:bodyPr>
          <a:lstStyle/>
          <a:p>
            <a:r>
              <a:rPr lang="nl-NL" b="1" dirty="0">
                <a:solidFill>
                  <a:schemeClr val="bg1"/>
                </a:solidFill>
              </a:rPr>
              <a:t>Bosuil</a:t>
            </a:r>
          </a:p>
        </p:txBody>
      </p:sp>
      <p:sp>
        <p:nvSpPr>
          <p:cNvPr id="6" name="Tekstvak 5">
            <a:extLst>
              <a:ext uri="{FF2B5EF4-FFF2-40B4-BE49-F238E27FC236}">
                <a16:creationId xmlns:a16="http://schemas.microsoft.com/office/drawing/2014/main" id="{785DA250-2578-E74B-5EA2-06475387CA27}"/>
              </a:ext>
            </a:extLst>
          </p:cNvPr>
          <p:cNvSpPr txBox="1"/>
          <p:nvPr/>
        </p:nvSpPr>
        <p:spPr>
          <a:xfrm>
            <a:off x="0" y="3605124"/>
            <a:ext cx="1175043" cy="369332"/>
          </a:xfrm>
          <a:prstGeom prst="rect">
            <a:avLst/>
          </a:prstGeom>
          <a:noFill/>
        </p:spPr>
        <p:txBody>
          <a:bodyPr wrap="square" rtlCol="0">
            <a:spAutoFit/>
          </a:bodyPr>
          <a:lstStyle/>
          <a:p>
            <a:r>
              <a:rPr lang="nl-NL" b="1" dirty="0">
                <a:solidFill>
                  <a:schemeClr val="bg1"/>
                </a:solidFill>
              </a:rPr>
              <a:t>Koekoek</a:t>
            </a:r>
          </a:p>
        </p:txBody>
      </p:sp>
      <p:sp>
        <p:nvSpPr>
          <p:cNvPr id="7" name="Tekstvak 6">
            <a:extLst>
              <a:ext uri="{FF2B5EF4-FFF2-40B4-BE49-F238E27FC236}">
                <a16:creationId xmlns:a16="http://schemas.microsoft.com/office/drawing/2014/main" id="{6D32783A-E1F6-40AA-E9B2-B3DE38DB333C}"/>
              </a:ext>
            </a:extLst>
          </p:cNvPr>
          <p:cNvSpPr txBox="1"/>
          <p:nvPr/>
        </p:nvSpPr>
        <p:spPr>
          <a:xfrm>
            <a:off x="7531710" y="202622"/>
            <a:ext cx="1265926" cy="369332"/>
          </a:xfrm>
          <a:prstGeom prst="rect">
            <a:avLst/>
          </a:prstGeom>
          <a:noFill/>
        </p:spPr>
        <p:txBody>
          <a:bodyPr wrap="square" rtlCol="0">
            <a:spAutoFit/>
          </a:bodyPr>
          <a:lstStyle/>
          <a:p>
            <a:r>
              <a:rPr lang="nl-NL" b="1" dirty="0">
                <a:solidFill>
                  <a:schemeClr val="bg1"/>
                </a:solidFill>
              </a:rPr>
              <a:t>Graspieper</a:t>
            </a:r>
          </a:p>
        </p:txBody>
      </p:sp>
      <p:sp>
        <p:nvSpPr>
          <p:cNvPr id="10" name="Tekstvak 9">
            <a:extLst>
              <a:ext uri="{FF2B5EF4-FFF2-40B4-BE49-F238E27FC236}">
                <a16:creationId xmlns:a16="http://schemas.microsoft.com/office/drawing/2014/main" id="{E5DF6FD6-F291-518E-CE9A-4F9F627C09F7}"/>
              </a:ext>
            </a:extLst>
          </p:cNvPr>
          <p:cNvSpPr txBox="1"/>
          <p:nvPr/>
        </p:nvSpPr>
        <p:spPr>
          <a:xfrm>
            <a:off x="314325" y="272561"/>
            <a:ext cx="1516056" cy="369332"/>
          </a:xfrm>
          <a:prstGeom prst="rect">
            <a:avLst/>
          </a:prstGeom>
          <a:noFill/>
        </p:spPr>
        <p:txBody>
          <a:bodyPr wrap="none" rtlCol="0">
            <a:spAutoFit/>
          </a:bodyPr>
          <a:lstStyle/>
          <a:p>
            <a:r>
              <a:rPr lang="nl-NL" dirty="0"/>
              <a:t>Veldleeuwerik</a:t>
            </a:r>
          </a:p>
        </p:txBody>
      </p:sp>
      <p:sp>
        <p:nvSpPr>
          <p:cNvPr id="11" name="Tekstvak 10">
            <a:extLst>
              <a:ext uri="{FF2B5EF4-FFF2-40B4-BE49-F238E27FC236}">
                <a16:creationId xmlns:a16="http://schemas.microsoft.com/office/drawing/2014/main" id="{A426CF87-556E-3631-C248-DD8C60C94CDA}"/>
              </a:ext>
            </a:extLst>
          </p:cNvPr>
          <p:cNvSpPr txBox="1"/>
          <p:nvPr/>
        </p:nvSpPr>
        <p:spPr>
          <a:xfrm>
            <a:off x="7871738" y="4879546"/>
            <a:ext cx="4014788" cy="1785104"/>
          </a:xfrm>
          <a:prstGeom prst="rect">
            <a:avLst/>
          </a:prstGeom>
          <a:noFill/>
        </p:spPr>
        <p:txBody>
          <a:bodyPr wrap="square" rtlCol="0">
            <a:spAutoFit/>
          </a:bodyPr>
          <a:lstStyle/>
          <a:p>
            <a:r>
              <a:rPr lang="nl-NL" b="1" dirty="0">
                <a:solidFill>
                  <a:schemeClr val="accent1">
                    <a:lumMod val="75000"/>
                  </a:schemeClr>
                </a:solidFill>
              </a:rPr>
              <a:t>Grauwe Vliegenvanger:</a:t>
            </a:r>
          </a:p>
          <a:p>
            <a:r>
              <a:rPr lang="nl-NL" b="1" dirty="0">
                <a:solidFill>
                  <a:schemeClr val="accent1">
                    <a:lumMod val="75000"/>
                  </a:schemeClr>
                </a:solidFill>
              </a:rPr>
              <a:t>Lokale kleine toenames hangen samen met het ouder (en geschikter) worden van bos. De </a:t>
            </a:r>
            <a:r>
              <a:rPr lang="nl-NL" sz="2000" b="1" dirty="0">
                <a:solidFill>
                  <a:schemeClr val="accent1">
                    <a:lumMod val="75000"/>
                  </a:schemeClr>
                </a:solidFill>
              </a:rPr>
              <a:t>soort</a:t>
            </a:r>
            <a:r>
              <a:rPr lang="nl-NL" b="1" dirty="0">
                <a:solidFill>
                  <a:schemeClr val="accent1">
                    <a:lumMod val="75000"/>
                  </a:schemeClr>
                </a:solidFill>
              </a:rPr>
              <a:t> komt vooral voor in naaldbossen met weinig ondergroei. (Bron </a:t>
            </a:r>
            <a:r>
              <a:rPr lang="nl-NL" b="1" dirty="0" err="1">
                <a:solidFill>
                  <a:schemeClr val="accent1">
                    <a:lumMod val="75000"/>
                  </a:schemeClr>
                </a:solidFill>
              </a:rPr>
              <a:t>Sovon</a:t>
            </a:r>
            <a:r>
              <a:rPr lang="nl-NL" b="1" dirty="0">
                <a:solidFill>
                  <a:schemeClr val="accent1">
                    <a:lumMod val="75000"/>
                  </a:schemeClr>
                </a:solidFill>
              </a:rPr>
              <a:t> 2016)</a:t>
            </a:r>
          </a:p>
        </p:txBody>
      </p:sp>
      <p:sp>
        <p:nvSpPr>
          <p:cNvPr id="14" name="Tekstvak 13">
            <a:extLst>
              <a:ext uri="{FF2B5EF4-FFF2-40B4-BE49-F238E27FC236}">
                <a16:creationId xmlns:a16="http://schemas.microsoft.com/office/drawing/2014/main" id="{18495473-3AED-CF0A-9D3C-4D219DD5EF32}"/>
              </a:ext>
            </a:extLst>
          </p:cNvPr>
          <p:cNvSpPr txBox="1"/>
          <p:nvPr/>
        </p:nvSpPr>
        <p:spPr>
          <a:xfrm>
            <a:off x="9684708" y="428290"/>
            <a:ext cx="2201818" cy="1015663"/>
          </a:xfrm>
          <a:prstGeom prst="rect">
            <a:avLst/>
          </a:prstGeom>
          <a:noFill/>
        </p:spPr>
        <p:txBody>
          <a:bodyPr wrap="square" rtlCol="0">
            <a:spAutoFit/>
          </a:bodyPr>
          <a:lstStyle/>
          <a:p>
            <a:r>
              <a:rPr lang="nl-NL" sz="2000" b="1" dirty="0">
                <a:solidFill>
                  <a:schemeClr val="accent1">
                    <a:lumMod val="75000"/>
                  </a:schemeClr>
                </a:solidFill>
              </a:rPr>
              <a:t>Zwarte Mees leeft vrijwel alleen in naaldbossen</a:t>
            </a:r>
          </a:p>
        </p:txBody>
      </p:sp>
      <p:sp>
        <p:nvSpPr>
          <p:cNvPr id="15" name="Tekstvak 14">
            <a:extLst>
              <a:ext uri="{FF2B5EF4-FFF2-40B4-BE49-F238E27FC236}">
                <a16:creationId xmlns:a16="http://schemas.microsoft.com/office/drawing/2014/main" id="{576658F7-566C-480F-859D-4A8EE4B1DE89}"/>
              </a:ext>
            </a:extLst>
          </p:cNvPr>
          <p:cNvSpPr txBox="1"/>
          <p:nvPr/>
        </p:nvSpPr>
        <p:spPr>
          <a:xfrm>
            <a:off x="5805869" y="97215"/>
            <a:ext cx="1425262" cy="369332"/>
          </a:xfrm>
          <a:prstGeom prst="rect">
            <a:avLst/>
          </a:prstGeom>
          <a:noFill/>
        </p:spPr>
        <p:txBody>
          <a:bodyPr wrap="none" rtlCol="0">
            <a:spAutoFit/>
          </a:bodyPr>
          <a:lstStyle/>
          <a:p>
            <a:r>
              <a:rPr lang="nl-NL" b="1" dirty="0">
                <a:solidFill>
                  <a:schemeClr val="bg1"/>
                </a:solidFill>
              </a:rPr>
              <a:t>Zwarte Mees</a:t>
            </a:r>
          </a:p>
        </p:txBody>
      </p:sp>
      <p:sp>
        <p:nvSpPr>
          <p:cNvPr id="16" name="Tekstvak 15">
            <a:extLst>
              <a:ext uri="{FF2B5EF4-FFF2-40B4-BE49-F238E27FC236}">
                <a16:creationId xmlns:a16="http://schemas.microsoft.com/office/drawing/2014/main" id="{FF45339A-F381-E03C-B3CE-891C3115C1B2}"/>
              </a:ext>
            </a:extLst>
          </p:cNvPr>
          <p:cNvSpPr txBox="1"/>
          <p:nvPr/>
        </p:nvSpPr>
        <p:spPr>
          <a:xfrm>
            <a:off x="8126810" y="2463544"/>
            <a:ext cx="1815476" cy="369332"/>
          </a:xfrm>
          <a:prstGeom prst="rect">
            <a:avLst/>
          </a:prstGeom>
          <a:noFill/>
        </p:spPr>
        <p:txBody>
          <a:bodyPr wrap="square" rtlCol="0">
            <a:spAutoFit/>
          </a:bodyPr>
          <a:lstStyle/>
          <a:p>
            <a:r>
              <a:rPr lang="nl-NL" b="1" dirty="0">
                <a:solidFill>
                  <a:schemeClr val="bg1"/>
                </a:solidFill>
              </a:rPr>
              <a:t>Graspieper</a:t>
            </a:r>
          </a:p>
        </p:txBody>
      </p:sp>
      <p:pic>
        <p:nvPicPr>
          <p:cNvPr id="5" name="Picture 2">
            <a:extLst>
              <a:ext uri="{FF2B5EF4-FFF2-40B4-BE49-F238E27FC236}">
                <a16:creationId xmlns:a16="http://schemas.microsoft.com/office/drawing/2014/main" id="{26D497A7-742F-7C24-7021-B29B1FC372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27" y="3275502"/>
            <a:ext cx="4316476" cy="361491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Nachtzwaluw zelf horen en zien op de Sallandse Heuvelrug en Borkeld -  Overijssel">
            <a:extLst>
              <a:ext uri="{FF2B5EF4-FFF2-40B4-BE49-F238E27FC236}">
                <a16:creationId xmlns:a16="http://schemas.microsoft.com/office/drawing/2014/main" id="{E461541F-F42F-44CF-97F8-7803D80150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65" y="0"/>
            <a:ext cx="5039331" cy="3276602"/>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8" name="Picture 8" descr="Baardvleermuis - Wikipedia">
            <a:extLst>
              <a:ext uri="{FF2B5EF4-FFF2-40B4-BE49-F238E27FC236}">
                <a16:creationId xmlns:a16="http://schemas.microsoft.com/office/drawing/2014/main" id="{37655230-070E-CC76-D6BE-EEE5DCD315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1295" y="-89599"/>
            <a:ext cx="3443980" cy="3365101"/>
          </a:xfrm>
          <a:prstGeom prst="rect">
            <a:avLst/>
          </a:prstGeom>
          <a:noFill/>
          <a:ln w="76200">
            <a:solidFill>
              <a:schemeClr val="accent2">
                <a:lumMod val="75000"/>
              </a:schemeClr>
            </a:solidFill>
          </a:ln>
          <a:extLst>
            <a:ext uri="{909E8E84-426E-40DD-AFC4-6F175D3DCCD1}">
              <a14:hiddenFill xmlns:a14="http://schemas.microsoft.com/office/drawing/2010/main">
                <a:solidFill>
                  <a:srgbClr val="FFFFFF"/>
                </a:solidFill>
              </a14:hiddenFill>
            </a:ext>
          </a:extLst>
        </p:spPr>
      </p:pic>
      <p:pic>
        <p:nvPicPr>
          <p:cNvPr id="12" name="Picture 2" descr="Nature Today | Jonge laatvliegers gefilmd">
            <a:extLst>
              <a:ext uri="{FF2B5EF4-FFF2-40B4-BE49-F238E27FC236}">
                <a16:creationId xmlns:a16="http://schemas.microsoft.com/office/drawing/2014/main" id="{804FC799-353C-8DB3-C487-052B42AD4FF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5157" y="3840068"/>
            <a:ext cx="6883144" cy="3086078"/>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3078" name="Picture 6" descr="Gewone grootoorvleermuis | De Zoogdiervereniging">
            <a:extLst>
              <a:ext uri="{FF2B5EF4-FFF2-40B4-BE49-F238E27FC236}">
                <a16:creationId xmlns:a16="http://schemas.microsoft.com/office/drawing/2014/main" id="{522F8EE1-1A7D-6B6F-BD0A-381C3A2D916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85773" y="-136276"/>
            <a:ext cx="3379062" cy="3835400"/>
          </a:xfrm>
          <a:prstGeom prst="rect">
            <a:avLst/>
          </a:prstGeom>
          <a:noFill/>
          <a:ln w="76200">
            <a:solidFill>
              <a:schemeClr val="accent2">
                <a:lumMod val="75000"/>
              </a:schemeClr>
            </a:solidFill>
          </a:ln>
          <a:extLst>
            <a:ext uri="{909E8E84-426E-40DD-AFC4-6F175D3DCCD1}">
              <a14:hiddenFill xmlns:a14="http://schemas.microsoft.com/office/drawing/2010/main">
                <a:solidFill>
                  <a:srgbClr val="FFFFFF"/>
                </a:solidFill>
              </a14:hiddenFill>
            </a:ext>
          </a:extLst>
        </p:spPr>
      </p:pic>
      <p:pic>
        <p:nvPicPr>
          <p:cNvPr id="9" name="Picture 6" descr="Nature Today | Iedere vleermuis is een &amp;#39;watervleermuis&amp;#39;">
            <a:extLst>
              <a:ext uri="{FF2B5EF4-FFF2-40B4-BE49-F238E27FC236}">
                <a16:creationId xmlns:a16="http://schemas.microsoft.com/office/drawing/2014/main" id="{5278704F-A7BE-5D56-AB68-C69AE607333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58307" y="3426544"/>
            <a:ext cx="5039330" cy="3499601"/>
          </a:xfrm>
          <a:prstGeom prst="rect">
            <a:avLst/>
          </a:prstGeom>
          <a:noFill/>
          <a:ln w="76200">
            <a:solidFill>
              <a:schemeClr val="accent2">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79121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0A38900A-6E27-84E3-04C3-0A657295EEFC}"/>
              </a:ext>
            </a:extLst>
          </p:cNvPr>
          <p:cNvSpPr txBox="1"/>
          <p:nvPr/>
        </p:nvSpPr>
        <p:spPr>
          <a:xfrm>
            <a:off x="5486400" y="392852"/>
            <a:ext cx="6470073" cy="1015663"/>
          </a:xfrm>
          <a:prstGeom prst="rect">
            <a:avLst/>
          </a:prstGeom>
          <a:noFill/>
        </p:spPr>
        <p:txBody>
          <a:bodyPr wrap="square" rtlCol="0">
            <a:spAutoFit/>
          </a:bodyPr>
          <a:lstStyle/>
          <a:p>
            <a:r>
              <a:rPr lang="nl-NL" sz="2000" b="1" dirty="0">
                <a:solidFill>
                  <a:srgbClr val="2F5496"/>
                </a:solidFill>
                <a:effectLst/>
                <a:latin typeface="Calibri" panose="020F0502020204030204" pitchFamily="34" charset="0"/>
                <a:ea typeface="Calibri" panose="020F0502020204030204" pitchFamily="34" charset="0"/>
                <a:cs typeface="Calibri" panose="020F0502020204030204" pitchFamily="34" charset="0"/>
              </a:rPr>
              <a:t>Alle soorten binnen een ecosysteem zijn van elkaar afhankelijk. </a:t>
            </a:r>
          </a:p>
          <a:p>
            <a:r>
              <a:rPr lang="nl-NL" sz="2000" b="1" dirty="0">
                <a:solidFill>
                  <a:srgbClr val="2F5496"/>
                </a:solidFill>
                <a:effectLst/>
                <a:latin typeface="Calibri" panose="020F0502020204030204" pitchFamily="34" charset="0"/>
                <a:ea typeface="Calibri" panose="020F0502020204030204" pitchFamily="34" charset="0"/>
                <a:cs typeface="Calibri" panose="020F0502020204030204" pitchFamily="34" charset="0"/>
              </a:rPr>
              <a:t>Wat je vernietigt bouw je niet zo één, twee, drie weer op. </a:t>
            </a:r>
            <a:endParaRPr lang="nl-NL" sz="20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kstvak 5">
            <a:extLst>
              <a:ext uri="{FF2B5EF4-FFF2-40B4-BE49-F238E27FC236}">
                <a16:creationId xmlns:a16="http://schemas.microsoft.com/office/drawing/2014/main" id="{FD170301-6C87-457E-E301-B5AC42207B63}"/>
              </a:ext>
            </a:extLst>
          </p:cNvPr>
          <p:cNvSpPr txBox="1"/>
          <p:nvPr/>
        </p:nvSpPr>
        <p:spPr>
          <a:xfrm>
            <a:off x="526473" y="208186"/>
            <a:ext cx="1330037" cy="369332"/>
          </a:xfrm>
          <a:prstGeom prst="rect">
            <a:avLst/>
          </a:prstGeom>
          <a:noFill/>
        </p:spPr>
        <p:txBody>
          <a:bodyPr wrap="square" rtlCol="0">
            <a:spAutoFit/>
          </a:bodyPr>
          <a:lstStyle/>
          <a:p>
            <a:r>
              <a:rPr lang="nl-NL" dirty="0">
                <a:solidFill>
                  <a:schemeClr val="bg1"/>
                </a:solidFill>
              </a:rPr>
              <a:t>Wespendief</a:t>
            </a:r>
          </a:p>
        </p:txBody>
      </p:sp>
      <p:sp>
        <p:nvSpPr>
          <p:cNvPr id="7" name="Tekstvak 6">
            <a:extLst>
              <a:ext uri="{FF2B5EF4-FFF2-40B4-BE49-F238E27FC236}">
                <a16:creationId xmlns:a16="http://schemas.microsoft.com/office/drawing/2014/main" id="{11A92664-5E5F-B7BC-98A9-DA10C1119547}"/>
              </a:ext>
            </a:extLst>
          </p:cNvPr>
          <p:cNvSpPr txBox="1"/>
          <p:nvPr/>
        </p:nvSpPr>
        <p:spPr>
          <a:xfrm>
            <a:off x="29827" y="3613665"/>
            <a:ext cx="1161664" cy="369332"/>
          </a:xfrm>
          <a:prstGeom prst="rect">
            <a:avLst/>
          </a:prstGeom>
          <a:noFill/>
        </p:spPr>
        <p:txBody>
          <a:bodyPr wrap="square" rtlCol="0">
            <a:spAutoFit/>
          </a:bodyPr>
          <a:lstStyle/>
          <a:p>
            <a:r>
              <a:rPr lang="nl-NL" dirty="0">
                <a:solidFill>
                  <a:schemeClr val="bg1"/>
                </a:solidFill>
              </a:rPr>
              <a:t>Sperwer</a:t>
            </a:r>
          </a:p>
        </p:txBody>
      </p:sp>
      <p:sp>
        <p:nvSpPr>
          <p:cNvPr id="2" name="Tekstvak 1">
            <a:extLst>
              <a:ext uri="{FF2B5EF4-FFF2-40B4-BE49-F238E27FC236}">
                <a16:creationId xmlns:a16="http://schemas.microsoft.com/office/drawing/2014/main" id="{E84A8E5A-696A-778B-FC50-E436DD927F66}"/>
              </a:ext>
            </a:extLst>
          </p:cNvPr>
          <p:cNvSpPr txBox="1"/>
          <p:nvPr/>
        </p:nvSpPr>
        <p:spPr>
          <a:xfrm>
            <a:off x="5756563" y="2166932"/>
            <a:ext cx="5638799" cy="707886"/>
          </a:xfrm>
          <a:prstGeom prst="rect">
            <a:avLst/>
          </a:prstGeom>
          <a:noFill/>
        </p:spPr>
        <p:txBody>
          <a:bodyPr wrap="square" rtlCol="0">
            <a:spAutoFit/>
          </a:bodyPr>
          <a:lstStyle/>
          <a:p>
            <a:r>
              <a:rPr lang="nl-NL" sz="2000" b="1" i="1" dirty="0">
                <a:solidFill>
                  <a:schemeClr val="accent1">
                    <a:lumMod val="75000"/>
                  </a:schemeClr>
                </a:solidFill>
              </a:rPr>
              <a:t>Roofvogels doden enkel om te kunnen eten. Slechts de zwakkere onder hun prooidieren worden gepakt. </a:t>
            </a:r>
          </a:p>
        </p:txBody>
      </p:sp>
      <p:pic>
        <p:nvPicPr>
          <p:cNvPr id="4" name="Picture 2" descr="Rosse vleermuis Nyctalus noctula">
            <a:extLst>
              <a:ext uri="{FF2B5EF4-FFF2-40B4-BE49-F238E27FC236}">
                <a16:creationId xmlns:a16="http://schemas.microsoft.com/office/drawing/2014/main" id="{1528BFFE-07FB-E048-9B9B-E72D544E8B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7735" y="83455"/>
            <a:ext cx="3481522" cy="3019245"/>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3076" name="Picture 4" descr="Ruige Dwergvleermuis - Pipistrellus nathusii - Waarneming.nl">
            <a:extLst>
              <a:ext uri="{FF2B5EF4-FFF2-40B4-BE49-F238E27FC236}">
                <a16:creationId xmlns:a16="http://schemas.microsoft.com/office/drawing/2014/main" id="{169B68F9-6424-9DDE-7D1D-B566A815B7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7811" y="4217684"/>
            <a:ext cx="5574189" cy="2808237"/>
          </a:xfrm>
          <a:prstGeom prst="rect">
            <a:avLst/>
          </a:prstGeom>
          <a:noFill/>
          <a:ln w="76200">
            <a:solidFill>
              <a:schemeClr val="accent2">
                <a:lumMod val="75000"/>
              </a:schemeClr>
            </a:solidFill>
          </a:ln>
          <a:extLst>
            <a:ext uri="{909E8E84-426E-40DD-AFC4-6F175D3DCCD1}">
              <a14:hiddenFill xmlns:a14="http://schemas.microsoft.com/office/drawing/2010/main">
                <a:solidFill>
                  <a:srgbClr val="FFFFFF"/>
                </a:solidFill>
              </a14:hiddenFill>
            </a:ext>
          </a:extLst>
        </p:spPr>
      </p:pic>
      <p:pic>
        <p:nvPicPr>
          <p:cNvPr id="6146" name="Picture 2" descr="Foto&amp;#39;s en informatie over de rode eekhoorn | Johannes Klapwijk  Natuurfotografie">
            <a:extLst>
              <a:ext uri="{FF2B5EF4-FFF2-40B4-BE49-F238E27FC236}">
                <a16:creationId xmlns:a16="http://schemas.microsoft.com/office/drawing/2014/main" id="{9CE6B57A-0368-428E-9284-DB3F3A9CC4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003" y="88452"/>
            <a:ext cx="3694184" cy="2859664"/>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6148" name="Picture 4" descr="Een eekhoorn en een boommarter samen in een faunapassage? Dat kan zomaar  niet goed aflopen | Trouw">
            <a:extLst>
              <a:ext uri="{FF2B5EF4-FFF2-40B4-BE49-F238E27FC236}">
                <a16:creationId xmlns:a16="http://schemas.microsoft.com/office/drawing/2014/main" id="{3D2D5137-23BC-4CA3-830E-1370454A66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6365" y="83455"/>
            <a:ext cx="5574189" cy="4109717"/>
          </a:xfrm>
          <a:prstGeom prst="rect">
            <a:avLst/>
          </a:prstGeom>
          <a:noFill/>
          <a:ln w="76200">
            <a:solidFill>
              <a:schemeClr val="accent2">
                <a:lumMod val="75000"/>
              </a:schemeClr>
            </a:solidFill>
          </a:ln>
          <a:extLst>
            <a:ext uri="{909E8E84-426E-40DD-AFC4-6F175D3DCCD1}">
              <a14:hiddenFill xmlns:a14="http://schemas.microsoft.com/office/drawing/2010/main">
                <a:solidFill>
                  <a:srgbClr val="FFFFFF"/>
                </a:solidFill>
              </a14:hiddenFill>
            </a:ext>
          </a:extLst>
        </p:spPr>
      </p:pic>
      <p:pic>
        <p:nvPicPr>
          <p:cNvPr id="6150" name="Picture 6" descr="Vos - Faunabeheereenheid Zuid-Holland">
            <a:extLst>
              <a:ext uri="{FF2B5EF4-FFF2-40B4-BE49-F238E27FC236}">
                <a16:creationId xmlns:a16="http://schemas.microsoft.com/office/drawing/2014/main" id="{CB9E5FC6-E877-4ED7-AF38-E3757656BD1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003" y="2948116"/>
            <a:ext cx="7272814" cy="47465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415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B5BAE5BB-90E9-07FD-4634-DDD08340979B}"/>
              </a:ext>
            </a:extLst>
          </p:cNvPr>
          <p:cNvSpPr txBox="1"/>
          <p:nvPr/>
        </p:nvSpPr>
        <p:spPr>
          <a:xfrm>
            <a:off x="3046615" y="1943037"/>
            <a:ext cx="6093228" cy="375552"/>
          </a:xfrm>
          <a:prstGeom prst="rect">
            <a:avLst/>
          </a:prstGeom>
          <a:noFill/>
        </p:spPr>
        <p:txBody>
          <a:bodyPr wrap="square">
            <a:spAutoFit/>
          </a:bodyPr>
          <a:lstStyle/>
          <a:p>
            <a:pPr>
              <a:lnSpc>
                <a:spcPct val="107000"/>
              </a:lnSpc>
              <a:spcAft>
                <a:spcPts val="800"/>
              </a:spcAft>
            </a:pPr>
            <a:r>
              <a:rPr lang="nl-NL" sz="1800" kern="1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Titel 1">
            <a:extLst>
              <a:ext uri="{FF2B5EF4-FFF2-40B4-BE49-F238E27FC236}">
                <a16:creationId xmlns:a16="http://schemas.microsoft.com/office/drawing/2014/main" id="{25141677-1CD2-8FB3-DAC1-3F3D882CF179}"/>
              </a:ext>
            </a:extLst>
          </p:cNvPr>
          <p:cNvSpPr>
            <a:spLocks noGrp="1"/>
          </p:cNvSpPr>
          <p:nvPr>
            <p:ph type="title"/>
          </p:nvPr>
        </p:nvSpPr>
        <p:spPr>
          <a:xfrm>
            <a:off x="182880" y="365125"/>
            <a:ext cx="11168149" cy="1325563"/>
          </a:xfrm>
        </p:spPr>
        <p:txBody>
          <a:bodyPr/>
          <a:lstStyle/>
          <a:p>
            <a:pPr algn="ctr"/>
            <a:r>
              <a:rPr lang="nl-NL" sz="4400" b="1" u="sng" kern="0" dirty="0">
                <a:solidFill>
                  <a:schemeClr val="accent6">
                    <a:lumMod val="50000"/>
                  </a:schemeClr>
                </a:solidFill>
                <a:effectLst/>
                <a:ea typeface="Times New Roman" panose="02020603050405020304" pitchFamily="18" charset="0"/>
                <a:cs typeface="Open Sans" panose="020B0606030504020204" pitchFamily="34" charset="0"/>
              </a:rPr>
              <a:t>Nederland veroordeeld door Europese Hof:</a:t>
            </a:r>
            <a:endParaRPr lang="nl-NL" b="1" u="sng" dirty="0">
              <a:solidFill>
                <a:schemeClr val="accent6">
                  <a:lumMod val="50000"/>
                </a:schemeClr>
              </a:solidFill>
            </a:endParaRPr>
          </a:p>
        </p:txBody>
      </p:sp>
      <p:sp>
        <p:nvSpPr>
          <p:cNvPr id="4" name="Tijdelijke aanduiding voor inhoud 3">
            <a:extLst>
              <a:ext uri="{FF2B5EF4-FFF2-40B4-BE49-F238E27FC236}">
                <a16:creationId xmlns:a16="http://schemas.microsoft.com/office/drawing/2014/main" id="{76395656-096E-FB44-DCCD-7AB271731E2A}"/>
              </a:ext>
            </a:extLst>
          </p:cNvPr>
          <p:cNvSpPr>
            <a:spLocks noGrp="1"/>
          </p:cNvSpPr>
          <p:nvPr>
            <p:ph idx="1"/>
          </p:nvPr>
        </p:nvSpPr>
        <p:spPr>
          <a:xfrm>
            <a:off x="835429" y="1690688"/>
            <a:ext cx="10515600" cy="4351338"/>
          </a:xfrm>
        </p:spPr>
        <p:txBody>
          <a:bodyPr>
            <a:normAutofit lnSpcReduction="10000"/>
          </a:bodyPr>
          <a:lstStyle/>
          <a:p>
            <a:pPr fontAlgn="base">
              <a:lnSpc>
                <a:spcPts val="2570"/>
              </a:lnSpc>
              <a:spcAft>
                <a:spcPts val="800"/>
              </a:spcAft>
            </a:pPr>
            <a:r>
              <a:rPr lang="nl-NL" b="1" kern="0" dirty="0">
                <a:solidFill>
                  <a:srgbClr val="FF0000"/>
                </a:solidFill>
                <a:effectLst/>
                <a:latin typeface="Verdana" panose="020B0604030504040204" pitchFamily="34" charset="0"/>
                <a:ea typeface="Verdana" panose="020B0604030504040204" pitchFamily="34" charset="0"/>
                <a:cs typeface="Open Sans" panose="020B0606030504020204" pitchFamily="34" charset="0"/>
              </a:rPr>
              <a:t>1979</a:t>
            </a:r>
            <a:r>
              <a:rPr lang="nl-NL" b="1" kern="0" dirty="0">
                <a:solidFill>
                  <a:schemeClr val="accent1">
                    <a:lumMod val="75000"/>
                  </a:schemeClr>
                </a:solidFill>
                <a:effectLst/>
                <a:latin typeface="Verdana" panose="020B0604030504040204" pitchFamily="34" charset="0"/>
                <a:ea typeface="Verdana" panose="020B0604030504040204" pitchFamily="34" charset="0"/>
                <a:cs typeface="Open Sans" panose="020B0606030504020204" pitchFamily="34" charset="0"/>
              </a:rPr>
              <a:t>: Vogelrichtlijn; niet geïmplementeerd</a:t>
            </a:r>
            <a:endParaRPr lang="nl-NL" b="1" kern="1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endParaRPr>
          </a:p>
          <a:p>
            <a:pPr fontAlgn="base">
              <a:lnSpc>
                <a:spcPct val="150000"/>
              </a:lnSpc>
              <a:spcAft>
                <a:spcPts val="800"/>
              </a:spcAft>
            </a:pPr>
            <a:r>
              <a:rPr lang="nl-NL" b="1" kern="0" dirty="0">
                <a:solidFill>
                  <a:srgbClr val="FF0000"/>
                </a:solidFill>
                <a:effectLst/>
                <a:latin typeface="Verdana" panose="020B0604030504040204" pitchFamily="34" charset="0"/>
                <a:ea typeface="Verdana" panose="020B0604030504040204" pitchFamily="34" charset="0"/>
                <a:cs typeface="Open Sans" panose="020B0606030504020204" pitchFamily="34" charset="0"/>
              </a:rPr>
              <a:t>1992</a:t>
            </a:r>
            <a:r>
              <a:rPr lang="nl-NL" b="1" kern="0" dirty="0">
                <a:solidFill>
                  <a:schemeClr val="accent1">
                    <a:lumMod val="75000"/>
                  </a:schemeClr>
                </a:solidFill>
                <a:effectLst/>
                <a:latin typeface="Verdana" panose="020B0604030504040204" pitchFamily="34" charset="0"/>
                <a:ea typeface="Verdana" panose="020B0604030504040204" pitchFamily="34" charset="0"/>
                <a:cs typeface="Open Sans" panose="020B0606030504020204" pitchFamily="34" charset="0"/>
              </a:rPr>
              <a:t> : Habitatrichtlijn:  </a:t>
            </a:r>
            <a:r>
              <a:rPr lang="nl-NL" kern="0" dirty="0">
                <a:solidFill>
                  <a:schemeClr val="accent1">
                    <a:lumMod val="75000"/>
                  </a:schemeClr>
                </a:solidFill>
                <a:effectLst/>
                <a:latin typeface="Verdana" panose="020B0604030504040204" pitchFamily="34" charset="0"/>
                <a:ea typeface="Verdana" panose="020B0604030504040204" pitchFamily="34" charset="0"/>
                <a:cs typeface="Open Sans" panose="020B0606030504020204" pitchFamily="34" charset="0"/>
              </a:rPr>
              <a:t>de laatste veroordeling is in </a:t>
            </a:r>
            <a:r>
              <a:rPr lang="nl-NL" b="1" kern="0" dirty="0">
                <a:solidFill>
                  <a:srgbClr val="FF0000"/>
                </a:solidFill>
                <a:effectLst/>
                <a:latin typeface="Verdana" panose="020B0604030504040204" pitchFamily="34" charset="0"/>
                <a:ea typeface="Verdana" panose="020B0604030504040204" pitchFamily="34" charset="0"/>
                <a:cs typeface="Open Sans" panose="020B0606030504020204" pitchFamily="34" charset="0"/>
              </a:rPr>
              <a:t>2005</a:t>
            </a:r>
            <a:r>
              <a:rPr lang="nl-NL" kern="0" dirty="0">
                <a:solidFill>
                  <a:schemeClr val="accent1">
                    <a:lumMod val="75000"/>
                  </a:schemeClr>
                </a:solidFill>
                <a:effectLst/>
                <a:latin typeface="Verdana" panose="020B0604030504040204" pitchFamily="34" charset="0"/>
                <a:ea typeface="Verdana" panose="020B0604030504040204" pitchFamily="34" charset="0"/>
                <a:cs typeface="Open Sans" panose="020B0606030504020204" pitchFamily="34" charset="0"/>
              </a:rPr>
              <a:t>, waarin duidelijk is dat Nederland nog steeds de Vogelrichtlijn </a:t>
            </a:r>
            <a:r>
              <a:rPr lang="nl-NL" b="1" kern="0" dirty="0">
                <a:solidFill>
                  <a:schemeClr val="accent1">
                    <a:lumMod val="75000"/>
                  </a:schemeClr>
                </a:solidFill>
                <a:effectLst/>
                <a:latin typeface="Verdana" panose="020B0604030504040204" pitchFamily="34" charset="0"/>
                <a:ea typeface="Verdana" panose="020B0604030504040204" pitchFamily="34" charset="0"/>
                <a:cs typeface="Open Sans" panose="020B0606030504020204" pitchFamily="34" charset="0"/>
              </a:rPr>
              <a:t>niet</a:t>
            </a:r>
            <a:r>
              <a:rPr lang="nl-NL" kern="0" dirty="0">
                <a:solidFill>
                  <a:schemeClr val="accent1">
                    <a:lumMod val="75000"/>
                  </a:schemeClr>
                </a:solidFill>
                <a:effectLst/>
                <a:latin typeface="Verdana" panose="020B0604030504040204" pitchFamily="34" charset="0"/>
                <a:ea typeface="Verdana" panose="020B0604030504040204" pitchFamily="34" charset="0"/>
                <a:cs typeface="Open Sans" panose="020B0606030504020204" pitchFamily="34" charset="0"/>
              </a:rPr>
              <a:t> heeft </a:t>
            </a:r>
            <a:r>
              <a:rPr lang="nl-NL" b="1" kern="0" dirty="0">
                <a:solidFill>
                  <a:schemeClr val="accent1">
                    <a:lumMod val="75000"/>
                  </a:schemeClr>
                </a:solidFill>
                <a:effectLst/>
                <a:latin typeface="Verdana" panose="020B0604030504040204" pitchFamily="34" charset="0"/>
                <a:ea typeface="Verdana" panose="020B0604030504040204" pitchFamily="34" charset="0"/>
                <a:cs typeface="Open Sans" panose="020B0606030504020204" pitchFamily="34" charset="0"/>
              </a:rPr>
              <a:t>geïmplementeerd</a:t>
            </a:r>
            <a:r>
              <a:rPr lang="nl-NL" kern="0" dirty="0">
                <a:solidFill>
                  <a:schemeClr val="accent1">
                    <a:lumMod val="75000"/>
                  </a:schemeClr>
                </a:solidFill>
                <a:effectLst/>
                <a:latin typeface="Verdana" panose="020B0604030504040204" pitchFamily="34" charset="0"/>
                <a:ea typeface="Verdana" panose="020B0604030504040204" pitchFamily="34" charset="0"/>
                <a:cs typeface="Open Sans" panose="020B0606030504020204" pitchFamily="34" charset="0"/>
              </a:rPr>
              <a:t>: VR gebieden zijn niet  aangewezen( art 4 VR). Ook art. 3 Vogelrichtlijn ontbreekt in het Nederlandse model. Dit is overigens nog steeds het </a:t>
            </a:r>
            <a:r>
              <a:rPr lang="nl-NL" kern="0" dirty="0">
                <a:solidFill>
                  <a:schemeClr val="accent1">
                    <a:lumMod val="75000"/>
                  </a:schemeClr>
                </a:solidFill>
                <a:latin typeface="Verdana" panose="020B0604030504040204" pitchFamily="34" charset="0"/>
                <a:ea typeface="Verdana" panose="020B0604030504040204" pitchFamily="34" charset="0"/>
                <a:cs typeface="Open Sans" panose="020B0606030504020204" pitchFamily="34" charset="0"/>
              </a:rPr>
              <a:t>geval.</a:t>
            </a:r>
            <a:endParaRPr lang="nl-NL" kern="100" dirty="0">
              <a:solidFill>
                <a:schemeClr val="accent1">
                  <a:lumMod val="75000"/>
                </a:schemeClr>
              </a:solidFill>
              <a:latin typeface="Verdana" panose="020B0604030504040204" pitchFamily="34" charset="0"/>
              <a:ea typeface="Verdana" panose="020B0604030504040204" pitchFamily="34" charset="0"/>
              <a:cs typeface="Times New Roman" panose="02020603050405020304" pitchFamily="18" charset="0"/>
            </a:endParaRPr>
          </a:p>
          <a:p>
            <a:pPr fontAlgn="base">
              <a:lnSpc>
                <a:spcPts val="2570"/>
              </a:lnSpc>
              <a:spcAft>
                <a:spcPts val="800"/>
              </a:spcAft>
            </a:pPr>
            <a:endParaRPr lang="nl-NL" dirty="0">
              <a:solidFill>
                <a:schemeClr val="accent1">
                  <a:lumMod val="75000"/>
                </a:schemeClr>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66630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Brievenbuspost Nederland | Nederlandse Mycologische Vereniging">
            <a:extLst>
              <a:ext uri="{FF2B5EF4-FFF2-40B4-BE49-F238E27FC236}">
                <a16:creationId xmlns:a16="http://schemas.microsoft.com/office/drawing/2014/main" id="{4A96ED69-5816-445A-B560-49E3ED43B8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3763" y="706582"/>
            <a:ext cx="4375037" cy="5050368"/>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9222" name="Picture 6" descr="Paddenstoelen">
            <a:extLst>
              <a:ext uri="{FF2B5EF4-FFF2-40B4-BE49-F238E27FC236}">
                <a16:creationId xmlns:a16="http://schemas.microsoft.com/office/drawing/2014/main" id="{892E3543-47E3-45AC-8B53-44F638D738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094" y="706582"/>
            <a:ext cx="3371861" cy="2722418"/>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Foto paddenstoelen. Gratis foto's om te printen - afb 28942.">
            <a:extLst>
              <a:ext uri="{FF2B5EF4-FFF2-40B4-BE49-F238E27FC236}">
                <a16:creationId xmlns:a16="http://schemas.microsoft.com/office/drawing/2014/main" id="{7909CE56-30E9-4523-9C8D-EFA8A94058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3132" y="3567545"/>
            <a:ext cx="3337654" cy="2221057"/>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descr="Gratis Afbeeldingen : boom, natuur, romp, schors, fungus, oesterzwam,  eetbare paddestoelen, medicinale paddestoel, agaricomycetes, duivin van het  hout, Polyporales, hymenochaetales, Inonotus 2340x4160 - - 1372366 - Mooie  Afbeeldingen - PxHere">
            <a:extLst>
              <a:ext uri="{FF2B5EF4-FFF2-40B4-BE49-F238E27FC236}">
                <a16:creationId xmlns:a16="http://schemas.microsoft.com/office/drawing/2014/main" id="{7BB16C51-DF3C-4318-B311-26A79CBC88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79858" y="706582"/>
            <a:ext cx="2107342" cy="3408218"/>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a:extLst>
              <a:ext uri="{FF2B5EF4-FFF2-40B4-BE49-F238E27FC236}">
                <a16:creationId xmlns:a16="http://schemas.microsoft.com/office/drawing/2014/main" id="{49EDA686-214D-D934-8682-11310D7585A0}"/>
              </a:ext>
            </a:extLst>
          </p:cNvPr>
          <p:cNvSpPr txBox="1"/>
          <p:nvPr/>
        </p:nvSpPr>
        <p:spPr>
          <a:xfrm>
            <a:off x="315457" y="5788602"/>
            <a:ext cx="11876543" cy="954107"/>
          </a:xfrm>
          <a:prstGeom prst="rect">
            <a:avLst/>
          </a:prstGeom>
          <a:noFill/>
        </p:spPr>
        <p:txBody>
          <a:bodyPr wrap="square" rtlCol="0">
            <a:spAutoFit/>
          </a:bodyPr>
          <a:lstStyle/>
          <a:p>
            <a:r>
              <a:rPr lang="nl-NL" sz="2000" b="1" dirty="0">
                <a:solidFill>
                  <a:schemeClr val="accent1">
                    <a:lumMod val="75000"/>
                  </a:schemeClr>
                </a:solidFill>
              </a:rPr>
              <a:t>Boodschappers van de ecologie: </a:t>
            </a:r>
          </a:p>
          <a:p>
            <a:r>
              <a:rPr lang="nl-NL" sz="3600" b="1" dirty="0">
                <a:solidFill>
                  <a:schemeClr val="accent1">
                    <a:lumMod val="75000"/>
                  </a:schemeClr>
                </a:solidFill>
              </a:rPr>
              <a:t>Bij vervuiling verdwijn ik, bij optimale condities verschijn ik!</a:t>
            </a:r>
          </a:p>
        </p:txBody>
      </p:sp>
      <p:sp>
        <p:nvSpPr>
          <p:cNvPr id="3" name="Tekstvak 2">
            <a:extLst>
              <a:ext uri="{FF2B5EF4-FFF2-40B4-BE49-F238E27FC236}">
                <a16:creationId xmlns:a16="http://schemas.microsoft.com/office/drawing/2014/main" id="{7EEBA458-00EB-BA54-E951-0A91E43FC07F}"/>
              </a:ext>
            </a:extLst>
          </p:cNvPr>
          <p:cNvSpPr txBox="1"/>
          <p:nvPr/>
        </p:nvSpPr>
        <p:spPr>
          <a:xfrm>
            <a:off x="9733391" y="4757076"/>
            <a:ext cx="2200275" cy="369332"/>
          </a:xfrm>
          <a:prstGeom prst="rect">
            <a:avLst/>
          </a:prstGeom>
          <a:noFill/>
        </p:spPr>
        <p:txBody>
          <a:bodyPr wrap="square" rtlCol="0">
            <a:spAutoFit/>
          </a:bodyPr>
          <a:lstStyle/>
          <a:p>
            <a:r>
              <a:rPr lang="nl-NL" b="1" dirty="0">
                <a:solidFill>
                  <a:srgbClr val="FF0000"/>
                </a:solidFill>
              </a:rPr>
              <a:t>75 rode lijst soorten</a:t>
            </a:r>
          </a:p>
        </p:txBody>
      </p:sp>
    </p:spTree>
    <p:extLst>
      <p:ext uri="{BB962C8B-B14F-4D97-AF65-F5344CB8AC3E}">
        <p14:creationId xmlns:p14="http://schemas.microsoft.com/office/powerpoint/2010/main" val="35724197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9B9BF12-A84A-3CF5-430E-605E06633F1E}"/>
              </a:ext>
            </a:extLst>
          </p:cNvPr>
          <p:cNvSpPr txBox="1"/>
          <p:nvPr/>
        </p:nvSpPr>
        <p:spPr>
          <a:xfrm>
            <a:off x="1087582" y="461884"/>
            <a:ext cx="10044545" cy="861774"/>
          </a:xfrm>
          <a:prstGeom prst="rect">
            <a:avLst/>
          </a:prstGeom>
          <a:noFill/>
        </p:spPr>
        <p:txBody>
          <a:bodyPr wrap="none" rtlCol="0">
            <a:spAutoFit/>
          </a:bodyPr>
          <a:lstStyle/>
          <a:p>
            <a:r>
              <a:rPr lang="nl-NL" sz="3200" b="1" dirty="0">
                <a:solidFill>
                  <a:schemeClr val="accent1">
                    <a:lumMod val="75000"/>
                  </a:schemeClr>
                </a:solidFill>
              </a:rPr>
              <a:t>Insecten zijn van levensbelang voor een goed ecosysteem.</a:t>
            </a:r>
          </a:p>
          <a:p>
            <a:r>
              <a:rPr lang="nl-NL" b="1" dirty="0">
                <a:solidFill>
                  <a:schemeClr val="accent1">
                    <a:lumMod val="75000"/>
                  </a:schemeClr>
                </a:solidFill>
              </a:rPr>
              <a:t>Sommige zijn verstuivers, andere zijn rovers en/of voedsel voor andere dieren</a:t>
            </a:r>
          </a:p>
        </p:txBody>
      </p:sp>
      <p:sp>
        <p:nvSpPr>
          <p:cNvPr id="5" name="Tekstvak 4">
            <a:extLst>
              <a:ext uri="{FF2B5EF4-FFF2-40B4-BE49-F238E27FC236}">
                <a16:creationId xmlns:a16="http://schemas.microsoft.com/office/drawing/2014/main" id="{62F8D0D3-D121-77CF-DA40-A556E9BD0029}"/>
              </a:ext>
            </a:extLst>
          </p:cNvPr>
          <p:cNvSpPr txBox="1"/>
          <p:nvPr/>
        </p:nvSpPr>
        <p:spPr>
          <a:xfrm>
            <a:off x="200026" y="1669298"/>
            <a:ext cx="1213137" cy="369332"/>
          </a:xfrm>
          <a:prstGeom prst="rect">
            <a:avLst/>
          </a:prstGeom>
          <a:noFill/>
        </p:spPr>
        <p:txBody>
          <a:bodyPr wrap="square" rtlCol="0">
            <a:spAutoFit/>
          </a:bodyPr>
          <a:lstStyle/>
          <a:p>
            <a:r>
              <a:rPr lang="nl-NL" b="1" dirty="0">
                <a:solidFill>
                  <a:schemeClr val="bg1"/>
                </a:solidFill>
              </a:rPr>
              <a:t>Wilde Bij</a:t>
            </a:r>
          </a:p>
        </p:txBody>
      </p:sp>
      <p:pic>
        <p:nvPicPr>
          <p:cNvPr id="1028" name="Picture 4" descr="Sluipwesp helpt chirurgie verder">
            <a:extLst>
              <a:ext uri="{FF2B5EF4-FFF2-40B4-BE49-F238E27FC236}">
                <a16:creationId xmlns:a16="http://schemas.microsoft.com/office/drawing/2014/main" id="{A7BB4860-3A44-20F6-EA1D-F87C3B8B78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3256" y="1609919"/>
            <a:ext cx="2143125" cy="2143125"/>
          </a:xfrm>
          <a:prstGeom prst="rect">
            <a:avLst/>
          </a:prstGeom>
          <a:noFill/>
          <a:extLst>
            <a:ext uri="{909E8E84-426E-40DD-AFC4-6F175D3DCCD1}">
              <a14:hiddenFill xmlns:a14="http://schemas.microsoft.com/office/drawing/2010/main">
                <a:solidFill>
                  <a:srgbClr val="FFFFFF"/>
                </a:solidFill>
              </a14:hiddenFill>
            </a:ext>
          </a:extLst>
        </p:spPr>
      </p:pic>
      <p:sp>
        <p:nvSpPr>
          <p:cNvPr id="7" name="Tekstvak 6">
            <a:extLst>
              <a:ext uri="{FF2B5EF4-FFF2-40B4-BE49-F238E27FC236}">
                <a16:creationId xmlns:a16="http://schemas.microsoft.com/office/drawing/2014/main" id="{0FF9DB7E-7602-F97B-C776-C0FEC2372FAE}"/>
              </a:ext>
            </a:extLst>
          </p:cNvPr>
          <p:cNvSpPr txBox="1"/>
          <p:nvPr/>
        </p:nvSpPr>
        <p:spPr>
          <a:xfrm>
            <a:off x="4958321" y="1671310"/>
            <a:ext cx="1151534" cy="369332"/>
          </a:xfrm>
          <a:prstGeom prst="rect">
            <a:avLst/>
          </a:prstGeom>
          <a:noFill/>
        </p:spPr>
        <p:txBody>
          <a:bodyPr wrap="none" rtlCol="0">
            <a:spAutoFit/>
          </a:bodyPr>
          <a:lstStyle/>
          <a:p>
            <a:r>
              <a:rPr lang="nl-NL" b="1" dirty="0">
                <a:solidFill>
                  <a:schemeClr val="tx2"/>
                </a:solidFill>
              </a:rPr>
              <a:t>Sluipwesp</a:t>
            </a:r>
          </a:p>
        </p:txBody>
      </p:sp>
      <p:pic>
        <p:nvPicPr>
          <p:cNvPr id="1030" name="Picture 6">
            <a:extLst>
              <a:ext uri="{FF2B5EF4-FFF2-40B4-BE49-F238E27FC236}">
                <a16:creationId xmlns:a16="http://schemas.microsoft.com/office/drawing/2014/main" id="{DB269DAF-4108-34AF-DC17-F2F9BF3C58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326" y="3672320"/>
            <a:ext cx="3429000" cy="2571750"/>
          </a:xfrm>
          <a:prstGeom prst="rect">
            <a:avLst/>
          </a:prstGeom>
          <a:noFill/>
          <a:extLst>
            <a:ext uri="{909E8E84-426E-40DD-AFC4-6F175D3DCCD1}">
              <a14:hiddenFill xmlns:a14="http://schemas.microsoft.com/office/drawing/2010/main">
                <a:solidFill>
                  <a:srgbClr val="FFFFFF"/>
                </a:solidFill>
              </a14:hiddenFill>
            </a:ext>
          </a:extLst>
        </p:spPr>
      </p:pic>
      <p:sp>
        <p:nvSpPr>
          <p:cNvPr id="9" name="Tekstvak 8">
            <a:extLst>
              <a:ext uri="{FF2B5EF4-FFF2-40B4-BE49-F238E27FC236}">
                <a16:creationId xmlns:a16="http://schemas.microsoft.com/office/drawing/2014/main" id="{8AC79802-1D1C-D923-F3A3-8AE054D886B7}"/>
              </a:ext>
            </a:extLst>
          </p:cNvPr>
          <p:cNvSpPr txBox="1"/>
          <p:nvPr/>
        </p:nvSpPr>
        <p:spPr>
          <a:xfrm>
            <a:off x="457200" y="3851564"/>
            <a:ext cx="1024639" cy="369332"/>
          </a:xfrm>
          <a:prstGeom prst="rect">
            <a:avLst/>
          </a:prstGeom>
          <a:noFill/>
        </p:spPr>
        <p:txBody>
          <a:bodyPr wrap="none" rtlCol="0">
            <a:spAutoFit/>
          </a:bodyPr>
          <a:lstStyle/>
          <a:p>
            <a:r>
              <a:rPr lang="nl-NL" b="1" dirty="0">
                <a:solidFill>
                  <a:schemeClr val="bg1"/>
                </a:solidFill>
              </a:rPr>
              <a:t>Pissebed</a:t>
            </a:r>
          </a:p>
        </p:txBody>
      </p:sp>
      <p:sp>
        <p:nvSpPr>
          <p:cNvPr id="10" name="Tekstvak 9">
            <a:extLst>
              <a:ext uri="{FF2B5EF4-FFF2-40B4-BE49-F238E27FC236}">
                <a16:creationId xmlns:a16="http://schemas.microsoft.com/office/drawing/2014/main" id="{1DD42A4E-2343-78E3-7514-18B468E17C58}"/>
              </a:ext>
            </a:extLst>
          </p:cNvPr>
          <p:cNvSpPr txBox="1"/>
          <p:nvPr/>
        </p:nvSpPr>
        <p:spPr>
          <a:xfrm>
            <a:off x="7663292" y="2038630"/>
            <a:ext cx="4311363" cy="2462213"/>
          </a:xfrm>
          <a:prstGeom prst="rect">
            <a:avLst/>
          </a:prstGeom>
          <a:noFill/>
        </p:spPr>
        <p:txBody>
          <a:bodyPr wrap="square" rtlCol="0">
            <a:spAutoFit/>
          </a:bodyPr>
          <a:lstStyle/>
          <a:p>
            <a:r>
              <a:rPr lang="nl-NL" sz="3200" b="1" dirty="0">
                <a:solidFill>
                  <a:schemeClr val="accent1">
                    <a:lumMod val="75000"/>
                  </a:schemeClr>
                </a:solidFill>
              </a:rPr>
              <a:t>Van Leeuwenkuilbos</a:t>
            </a:r>
            <a:r>
              <a:rPr lang="nl-NL" sz="3200" dirty="0">
                <a:solidFill>
                  <a:schemeClr val="accent1">
                    <a:lumMod val="75000"/>
                  </a:schemeClr>
                </a:solidFill>
              </a:rPr>
              <a:t>:</a:t>
            </a:r>
          </a:p>
          <a:p>
            <a:pPr algn="ctr"/>
            <a:r>
              <a:rPr lang="nl-NL"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Aanwezig in dit ene “bosje”:</a:t>
            </a:r>
          </a:p>
          <a:p>
            <a:r>
              <a:rPr lang="nl-NL"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nl-NL" sz="32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743 </a:t>
            </a:r>
            <a:r>
              <a:rPr lang="nl-NL" sz="18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verschillende soort schimmels, planten en dieren. </a:t>
            </a:r>
          </a:p>
          <a:p>
            <a:r>
              <a:rPr lang="nl-NL"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(Onderzoek Peter Boer gastmedewerker Naturalis)</a:t>
            </a:r>
            <a:endParaRPr lang="nl-NL" sz="18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endParaRPr lang="nl-NL" b="1" dirty="0"/>
          </a:p>
        </p:txBody>
      </p:sp>
      <p:pic>
        <p:nvPicPr>
          <p:cNvPr id="1032" name="Picture 8">
            <a:extLst>
              <a:ext uri="{FF2B5EF4-FFF2-40B4-BE49-F238E27FC236}">
                <a16:creationId xmlns:a16="http://schemas.microsoft.com/office/drawing/2014/main" id="{92105C29-9174-3542-E1EA-724BB429A3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49276" y="3859723"/>
            <a:ext cx="3331057" cy="2243182"/>
          </a:xfrm>
          <a:prstGeom prst="rect">
            <a:avLst/>
          </a:prstGeom>
          <a:noFill/>
          <a:extLst>
            <a:ext uri="{909E8E84-426E-40DD-AFC4-6F175D3DCCD1}">
              <a14:hiddenFill xmlns:a14="http://schemas.microsoft.com/office/drawing/2010/main">
                <a:solidFill>
                  <a:srgbClr val="FFFFFF"/>
                </a:solidFill>
              </a14:hiddenFill>
            </a:ext>
          </a:extLst>
        </p:spPr>
      </p:pic>
      <p:sp>
        <p:nvSpPr>
          <p:cNvPr id="15" name="Tekstvak 14">
            <a:extLst>
              <a:ext uri="{FF2B5EF4-FFF2-40B4-BE49-F238E27FC236}">
                <a16:creationId xmlns:a16="http://schemas.microsoft.com/office/drawing/2014/main" id="{ECD3E14F-5B7D-B85F-C2AC-2DECD27621C4}"/>
              </a:ext>
            </a:extLst>
          </p:cNvPr>
          <p:cNvSpPr txBox="1"/>
          <p:nvPr/>
        </p:nvSpPr>
        <p:spPr>
          <a:xfrm>
            <a:off x="3646344" y="3923999"/>
            <a:ext cx="1938719" cy="369332"/>
          </a:xfrm>
          <a:prstGeom prst="rect">
            <a:avLst/>
          </a:prstGeom>
          <a:noFill/>
        </p:spPr>
        <p:txBody>
          <a:bodyPr wrap="square" rtlCol="0">
            <a:spAutoFit/>
          </a:bodyPr>
          <a:lstStyle/>
          <a:p>
            <a:r>
              <a:rPr lang="nl-NL" b="1" dirty="0">
                <a:solidFill>
                  <a:schemeClr val="bg1"/>
                </a:solidFill>
              </a:rPr>
              <a:t>Tuinbladkruiper</a:t>
            </a:r>
          </a:p>
        </p:txBody>
      </p:sp>
      <p:sp>
        <p:nvSpPr>
          <p:cNvPr id="20" name="AutoShape 14" descr="Hommels | Bijen en hommels | Natuur dichtbij">
            <a:extLst>
              <a:ext uri="{FF2B5EF4-FFF2-40B4-BE49-F238E27FC236}">
                <a16:creationId xmlns:a16="http://schemas.microsoft.com/office/drawing/2014/main" id="{D7FD514D-8AF4-8FBF-79EB-EAD37A16A83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 name="Tekstvak 20">
            <a:extLst>
              <a:ext uri="{FF2B5EF4-FFF2-40B4-BE49-F238E27FC236}">
                <a16:creationId xmlns:a16="http://schemas.microsoft.com/office/drawing/2014/main" id="{042217B1-85ED-E719-F23E-9C75C8438252}"/>
              </a:ext>
            </a:extLst>
          </p:cNvPr>
          <p:cNvSpPr txBox="1"/>
          <p:nvPr/>
        </p:nvSpPr>
        <p:spPr>
          <a:xfrm>
            <a:off x="1229831" y="568376"/>
            <a:ext cx="112341" cy="369332"/>
          </a:xfrm>
          <a:prstGeom prst="rect">
            <a:avLst/>
          </a:prstGeom>
          <a:noFill/>
        </p:spPr>
        <p:txBody>
          <a:bodyPr wrap="square" rtlCol="0">
            <a:spAutoFit/>
          </a:bodyPr>
          <a:lstStyle/>
          <a:p>
            <a:r>
              <a:rPr lang="nl-NL" dirty="0"/>
              <a:t> </a:t>
            </a:r>
          </a:p>
        </p:txBody>
      </p:sp>
      <p:sp>
        <p:nvSpPr>
          <p:cNvPr id="22" name="AutoShape 16" descr="Hommels | Bijen en hommels | Natuur dichtbij">
            <a:extLst>
              <a:ext uri="{FF2B5EF4-FFF2-40B4-BE49-F238E27FC236}">
                <a16:creationId xmlns:a16="http://schemas.microsoft.com/office/drawing/2014/main" id="{6A01D83F-B91A-64E2-604D-E4C30EB5BE17}"/>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042" name="Picture 18" descr="Serie: Het leven van Bombus de Aardhommel">
            <a:extLst>
              <a:ext uri="{FF2B5EF4-FFF2-40B4-BE49-F238E27FC236}">
                <a16:creationId xmlns:a16="http://schemas.microsoft.com/office/drawing/2014/main" id="{DCDA66C5-E34B-075D-1ECC-C887948D03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2537" y="1578421"/>
            <a:ext cx="4213512" cy="1928872"/>
          </a:xfrm>
          <a:prstGeom prst="rect">
            <a:avLst/>
          </a:prstGeom>
          <a:noFill/>
          <a:extLst>
            <a:ext uri="{909E8E84-426E-40DD-AFC4-6F175D3DCCD1}">
              <a14:hiddenFill xmlns:a14="http://schemas.microsoft.com/office/drawing/2010/main">
                <a:solidFill>
                  <a:srgbClr val="FFFFFF"/>
                </a:solidFill>
              </a14:hiddenFill>
            </a:ext>
          </a:extLst>
        </p:spPr>
      </p:pic>
      <p:sp>
        <p:nvSpPr>
          <p:cNvPr id="23" name="Tekstvak 22">
            <a:extLst>
              <a:ext uri="{FF2B5EF4-FFF2-40B4-BE49-F238E27FC236}">
                <a16:creationId xmlns:a16="http://schemas.microsoft.com/office/drawing/2014/main" id="{0BDB6DBB-E84D-A18D-3314-115445176088}"/>
              </a:ext>
            </a:extLst>
          </p:cNvPr>
          <p:cNvSpPr txBox="1"/>
          <p:nvPr/>
        </p:nvSpPr>
        <p:spPr>
          <a:xfrm>
            <a:off x="201040" y="1742545"/>
            <a:ext cx="1772368" cy="369332"/>
          </a:xfrm>
          <a:prstGeom prst="rect">
            <a:avLst/>
          </a:prstGeom>
          <a:noFill/>
        </p:spPr>
        <p:txBody>
          <a:bodyPr wrap="square" rtlCol="0">
            <a:spAutoFit/>
          </a:bodyPr>
          <a:lstStyle/>
          <a:p>
            <a:r>
              <a:rPr lang="nl-NL" b="1" dirty="0">
                <a:solidFill>
                  <a:schemeClr val="bg1"/>
                </a:solidFill>
              </a:rPr>
              <a:t>Aardhommel</a:t>
            </a:r>
          </a:p>
        </p:txBody>
      </p:sp>
    </p:spTree>
    <p:extLst>
      <p:ext uri="{BB962C8B-B14F-4D97-AF65-F5344CB8AC3E}">
        <p14:creationId xmlns:p14="http://schemas.microsoft.com/office/powerpoint/2010/main" val="2729771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99B4A2E1-6F69-345E-9146-26A3675B00BC}"/>
              </a:ext>
            </a:extLst>
          </p:cNvPr>
          <p:cNvSpPr txBox="1"/>
          <p:nvPr/>
        </p:nvSpPr>
        <p:spPr>
          <a:xfrm>
            <a:off x="665018" y="512618"/>
            <a:ext cx="1471750" cy="369332"/>
          </a:xfrm>
          <a:prstGeom prst="rect">
            <a:avLst/>
          </a:prstGeom>
          <a:noFill/>
        </p:spPr>
        <p:txBody>
          <a:bodyPr wrap="none" rtlCol="0">
            <a:spAutoFit/>
          </a:bodyPr>
          <a:lstStyle/>
          <a:p>
            <a:r>
              <a:rPr lang="nl-NL" b="1" dirty="0">
                <a:solidFill>
                  <a:schemeClr val="bg1"/>
                </a:solidFill>
              </a:rPr>
              <a:t>Nachtzwaluw</a:t>
            </a:r>
          </a:p>
        </p:txBody>
      </p:sp>
      <p:sp>
        <p:nvSpPr>
          <p:cNvPr id="3" name="Tekstvak 2">
            <a:extLst>
              <a:ext uri="{FF2B5EF4-FFF2-40B4-BE49-F238E27FC236}">
                <a16:creationId xmlns:a16="http://schemas.microsoft.com/office/drawing/2014/main" id="{C74CEDAF-8636-BA98-CA9D-0544180B836B}"/>
              </a:ext>
            </a:extLst>
          </p:cNvPr>
          <p:cNvSpPr txBox="1"/>
          <p:nvPr/>
        </p:nvSpPr>
        <p:spPr>
          <a:xfrm>
            <a:off x="5901270" y="369515"/>
            <a:ext cx="1173753" cy="369332"/>
          </a:xfrm>
          <a:prstGeom prst="rect">
            <a:avLst/>
          </a:prstGeom>
          <a:noFill/>
        </p:spPr>
        <p:txBody>
          <a:bodyPr wrap="square" rtlCol="0">
            <a:spAutoFit/>
          </a:bodyPr>
          <a:lstStyle/>
          <a:p>
            <a:r>
              <a:rPr lang="nl-NL" b="1" dirty="0">
                <a:solidFill>
                  <a:schemeClr val="bg1"/>
                </a:solidFill>
              </a:rPr>
              <a:t>Ransuil</a:t>
            </a:r>
          </a:p>
        </p:txBody>
      </p:sp>
      <p:sp>
        <p:nvSpPr>
          <p:cNvPr id="4" name="Tekstvak 3">
            <a:extLst>
              <a:ext uri="{FF2B5EF4-FFF2-40B4-BE49-F238E27FC236}">
                <a16:creationId xmlns:a16="http://schemas.microsoft.com/office/drawing/2014/main" id="{F241565A-7E1C-5F97-715F-736BC66B3172}"/>
              </a:ext>
            </a:extLst>
          </p:cNvPr>
          <p:cNvSpPr txBox="1"/>
          <p:nvPr/>
        </p:nvSpPr>
        <p:spPr>
          <a:xfrm>
            <a:off x="555489" y="3906982"/>
            <a:ext cx="2119744" cy="369332"/>
          </a:xfrm>
          <a:prstGeom prst="rect">
            <a:avLst/>
          </a:prstGeom>
          <a:noFill/>
        </p:spPr>
        <p:txBody>
          <a:bodyPr wrap="square" rtlCol="0">
            <a:spAutoFit/>
          </a:bodyPr>
          <a:lstStyle/>
          <a:p>
            <a:r>
              <a:rPr lang="nl-NL" b="1" dirty="0">
                <a:solidFill>
                  <a:schemeClr val="bg1"/>
                </a:solidFill>
              </a:rPr>
              <a:t>Kleine bonte specht</a:t>
            </a:r>
          </a:p>
        </p:txBody>
      </p:sp>
      <p:pic>
        <p:nvPicPr>
          <p:cNvPr id="7170" name="Picture 2" descr="Ballerina&amp;#39;s in het Schoorlse dennenbos - Schoorlse Duinen">
            <a:extLst>
              <a:ext uri="{FF2B5EF4-FFF2-40B4-BE49-F238E27FC236}">
                <a16:creationId xmlns:a16="http://schemas.microsoft.com/office/drawing/2014/main" id="{9B3DF8F0-95B2-4D48-B3DA-A1A97316DE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5378"/>
            <a:ext cx="7575785" cy="4087272"/>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7172" name="Picture 4" descr="Goodyera repens, Creeping Lady's-stresses">
            <a:extLst>
              <a:ext uri="{FF2B5EF4-FFF2-40B4-BE49-F238E27FC236}">
                <a16:creationId xmlns:a16="http://schemas.microsoft.com/office/drawing/2014/main" id="{FE2EB2CB-0103-48C9-B9A5-19ABA08646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361" y="4369640"/>
            <a:ext cx="3048000" cy="2382982"/>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7174" name="Picture 6" descr="Dennenorchis - Goodyera repens - Waarneming.nl">
            <a:extLst>
              <a:ext uri="{FF2B5EF4-FFF2-40B4-BE49-F238E27FC236}">
                <a16:creationId xmlns:a16="http://schemas.microsoft.com/office/drawing/2014/main" id="{5D5CBF45-84A4-4763-9174-A2731853A1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9253" y="4369640"/>
            <a:ext cx="3946149" cy="2488360"/>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8194" name="Picture 2" descr="De levendbarende hagedis en de zandhagedis | Naturschätze Südwestfalen NL">
            <a:extLst>
              <a:ext uri="{FF2B5EF4-FFF2-40B4-BE49-F238E27FC236}">
                <a16:creationId xmlns:a16="http://schemas.microsoft.com/office/drawing/2014/main" id="{8BC1BE51-9DD7-4552-9A4B-2D6349954A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13807" y="105378"/>
            <a:ext cx="4919850" cy="3517716"/>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pic>
        <p:nvPicPr>
          <p:cNvPr id="8196" name="Picture 4" descr="WOS.nl - Rugstreeppad duikt steeds vaker op en dit is waarom">
            <a:extLst>
              <a:ext uri="{FF2B5EF4-FFF2-40B4-BE49-F238E27FC236}">
                <a16:creationId xmlns:a16="http://schemas.microsoft.com/office/drawing/2014/main" id="{6B6B30EE-F382-4D77-9012-69EF3B721F4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25294" y="3674564"/>
            <a:ext cx="5383008" cy="3203342"/>
          </a:xfrm>
          <a:prstGeom prst="rect">
            <a:avLst/>
          </a:prstGeom>
          <a:noFill/>
          <a:ln w="76200">
            <a:solidFill>
              <a:schemeClr val="accent2">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40478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1E40CB-D36A-C6E0-FFD5-FED8B9FCE4BF}"/>
              </a:ext>
            </a:extLst>
          </p:cNvPr>
          <p:cNvSpPr>
            <a:spLocks noGrp="1"/>
          </p:cNvSpPr>
          <p:nvPr>
            <p:ph type="title"/>
          </p:nvPr>
        </p:nvSpPr>
        <p:spPr>
          <a:xfrm>
            <a:off x="158496" y="0"/>
            <a:ext cx="11553644" cy="895639"/>
          </a:xfrm>
        </p:spPr>
        <p:txBody>
          <a:bodyPr>
            <a:normAutofit fontScale="90000"/>
          </a:bodyPr>
          <a:lstStyle/>
          <a:p>
            <a:r>
              <a:rPr lang="nl-NL" b="1" dirty="0">
                <a:solidFill>
                  <a:schemeClr val="accent6">
                    <a:lumMod val="50000"/>
                  </a:schemeClr>
                </a:solidFill>
                <a:latin typeface="Verdana" panose="020B0604030504040204" pitchFamily="34" charset="0"/>
                <a:ea typeface="Verdana" panose="020B0604030504040204" pitchFamily="34" charset="0"/>
              </a:rPr>
              <a:t>Nota van toelichting Ministerie van LNV</a:t>
            </a:r>
          </a:p>
        </p:txBody>
      </p:sp>
      <p:sp>
        <p:nvSpPr>
          <p:cNvPr id="3" name="Tijdelijke aanduiding voor inhoud 2">
            <a:extLst>
              <a:ext uri="{FF2B5EF4-FFF2-40B4-BE49-F238E27FC236}">
                <a16:creationId xmlns:a16="http://schemas.microsoft.com/office/drawing/2014/main" id="{CC4C6C82-5540-E2A1-4CEA-CCD922617153}"/>
              </a:ext>
            </a:extLst>
          </p:cNvPr>
          <p:cNvSpPr>
            <a:spLocks noGrp="1"/>
          </p:cNvSpPr>
          <p:nvPr>
            <p:ph idx="1"/>
          </p:nvPr>
        </p:nvSpPr>
        <p:spPr>
          <a:xfrm>
            <a:off x="158496" y="630382"/>
            <a:ext cx="11875008" cy="5597236"/>
          </a:xfrm>
        </p:spPr>
        <p:txBody>
          <a:bodyPr>
            <a:noAutofit/>
          </a:bodyPr>
          <a:lstStyle/>
          <a:p>
            <a:pPr marL="0" indent="0">
              <a:lnSpc>
                <a:spcPct val="107000"/>
              </a:lnSpc>
              <a:spcAft>
                <a:spcPts val="800"/>
              </a:spcAft>
              <a:buNone/>
            </a:pPr>
            <a:r>
              <a:rPr lang="nl-NL" sz="2400" b="1" i="1" dirty="0">
                <a:solidFill>
                  <a:schemeClr val="accent6">
                    <a:lumMod val="50000"/>
                  </a:schemeClr>
                </a:solidFill>
                <a:effectLst/>
                <a:latin typeface="Verdana" panose="020B0604030504040204" pitchFamily="34" charset="0"/>
                <a:ea typeface="Verdana" panose="020B0604030504040204" pitchFamily="34" charset="0"/>
                <a:cs typeface="Calibri" panose="020F0502020204030204" pitchFamily="34" charset="0"/>
              </a:rPr>
              <a:t>In de nota van toelichting uit 2009 staat het volgende geschreven: </a:t>
            </a:r>
            <a:endParaRPr lang="nl-NL" sz="2400" b="1" i="1" dirty="0">
              <a:solidFill>
                <a:schemeClr val="accent6">
                  <a:lumMod val="50000"/>
                </a:schemeClr>
              </a:solidFill>
              <a:effectLst/>
              <a:latin typeface="Verdana" panose="020B0604030504040204" pitchFamily="34" charset="0"/>
              <a:ea typeface="Verdana" panose="020B0604030504040204" pitchFamily="34" charset="0"/>
              <a:cs typeface="Times New Roman" panose="02020603050405020304" pitchFamily="18" charset="0"/>
            </a:endParaRPr>
          </a:p>
          <a:p>
            <a:pPr marL="0" indent="0">
              <a:lnSpc>
                <a:spcPct val="107000"/>
              </a:lnSpc>
              <a:spcAft>
                <a:spcPts val="800"/>
              </a:spcAft>
              <a:buNone/>
            </a:pPr>
            <a:r>
              <a:rPr lang="nl-NL" b="1"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“De soorten en habitattypen waarvoor complementaire doelen zijn geformuleerd, worden </a:t>
            </a:r>
            <a:r>
              <a:rPr lang="nl-NL" b="1" dirty="0">
                <a:solidFill>
                  <a:srgbClr val="FF0000"/>
                </a:solidFill>
                <a:effectLst/>
                <a:latin typeface="Verdana" panose="020B0604030504040204" pitchFamily="34" charset="0"/>
                <a:ea typeface="Verdana" panose="020B0604030504040204" pitchFamily="34" charset="0"/>
                <a:cs typeface="Calibri" panose="020F0502020204030204" pitchFamily="34" charset="0"/>
              </a:rPr>
              <a:t>niet</a:t>
            </a:r>
            <a:r>
              <a:rPr lang="nl-NL" b="1"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 aangemeld bij de Europese Commissie. Dit betekent dat over deze doelen, voor de concrete gebieden, ook </a:t>
            </a:r>
            <a:r>
              <a:rPr lang="nl-NL" b="1" dirty="0">
                <a:solidFill>
                  <a:srgbClr val="FF0000"/>
                </a:solidFill>
                <a:effectLst/>
                <a:latin typeface="Verdana" panose="020B0604030504040204" pitchFamily="34" charset="0"/>
                <a:ea typeface="Verdana" panose="020B0604030504040204" pitchFamily="34" charset="0"/>
                <a:cs typeface="Calibri" panose="020F0502020204030204" pitchFamily="34" charset="0"/>
              </a:rPr>
              <a:t>niet</a:t>
            </a:r>
            <a:r>
              <a:rPr lang="nl-NL" b="1"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 naar de Europese Commissie gerapporteerd hoeft te worden.” </a:t>
            </a:r>
            <a:endParaRPr lang="nl-NL" dirty="0">
              <a:effectLst/>
              <a:latin typeface="Verdana" panose="020B0604030504040204" pitchFamily="34" charset="0"/>
              <a:ea typeface="Verdana" panose="020B0604030504040204" pitchFamily="34" charset="0"/>
              <a:cs typeface="Times New Roman" panose="02020603050405020304" pitchFamily="18" charset="0"/>
            </a:endParaRPr>
          </a:p>
          <a:p>
            <a:pPr marL="0" indent="0">
              <a:lnSpc>
                <a:spcPct val="107000"/>
              </a:lnSpc>
              <a:spcAft>
                <a:spcPts val="800"/>
              </a:spcAft>
              <a:buNone/>
            </a:pPr>
            <a:r>
              <a:rPr lang="nl-NL" b="1" i="1" dirty="0">
                <a:solidFill>
                  <a:schemeClr val="accent6">
                    <a:lumMod val="50000"/>
                  </a:schemeClr>
                </a:solidFill>
                <a:effectLst/>
                <a:latin typeface="Verdana" panose="020B0604030504040204" pitchFamily="34" charset="0"/>
                <a:ea typeface="Verdana" panose="020B0604030504040204" pitchFamily="34" charset="0"/>
                <a:cs typeface="Calibri" panose="020F0502020204030204" pitchFamily="34" charset="0"/>
              </a:rPr>
              <a:t>In de nota van toelichting van 2019:</a:t>
            </a:r>
            <a:endParaRPr lang="nl-NL" b="1" i="1" dirty="0">
              <a:solidFill>
                <a:schemeClr val="accent6">
                  <a:lumMod val="50000"/>
                </a:schemeClr>
              </a:solidFill>
              <a:effectLst/>
              <a:latin typeface="Verdana" panose="020B0604030504040204" pitchFamily="34" charset="0"/>
              <a:ea typeface="Verdana" panose="020B0604030504040204" pitchFamily="34" charset="0"/>
              <a:cs typeface="Times New Roman" panose="02020603050405020304" pitchFamily="18" charset="0"/>
            </a:endParaRPr>
          </a:p>
          <a:p>
            <a:pPr marL="0" indent="0">
              <a:lnSpc>
                <a:spcPct val="107000"/>
              </a:lnSpc>
              <a:spcAft>
                <a:spcPts val="800"/>
              </a:spcAft>
              <a:buNone/>
            </a:pPr>
            <a:r>
              <a:rPr lang="nl-NL" b="1" dirty="0">
                <a:solidFill>
                  <a:srgbClr val="2F5597"/>
                </a:solidFill>
                <a:effectLst/>
                <a:latin typeface="Verdana" panose="020B0604030504040204" pitchFamily="34" charset="0"/>
                <a:ea typeface="Verdana" panose="020B0604030504040204" pitchFamily="34" charset="0"/>
                <a:cs typeface="Calibri" panose="020F0502020204030204" pitchFamily="34" charset="0"/>
              </a:rPr>
              <a:t>”</a:t>
            </a:r>
            <a:r>
              <a:rPr lang="nl-NL" b="1" dirty="0">
                <a:solidFill>
                  <a:srgbClr val="2F5597"/>
                </a:solidFill>
                <a:effectLst/>
                <a:latin typeface="Verdana" panose="020B0604030504040204" pitchFamily="34" charset="0"/>
                <a:ea typeface="Verdana" panose="020B0604030504040204" pitchFamily="34" charset="0"/>
                <a:cs typeface="Times New Roman" panose="02020603050405020304" pitchFamily="18" charset="0"/>
              </a:rPr>
              <a:t>De bedoeling van het wijzigingsbesluit is het </a:t>
            </a:r>
            <a:r>
              <a:rPr lang="nl-NL" b="1" u="sng"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rPr>
              <a:t>corrigeren</a:t>
            </a:r>
            <a:r>
              <a:rPr lang="nl-NL" b="1" dirty="0">
                <a:solidFill>
                  <a:srgbClr val="2F5597"/>
                </a:solidFill>
                <a:effectLst/>
                <a:latin typeface="Verdana" panose="020B0604030504040204" pitchFamily="34" charset="0"/>
                <a:ea typeface="Verdana" panose="020B0604030504040204" pitchFamily="34" charset="0"/>
                <a:cs typeface="Times New Roman" panose="02020603050405020304" pitchFamily="18" charset="0"/>
              </a:rPr>
              <a:t> van wat ten aanzien van de te beschermen habitattypen van Bijlage 1 en soorten van Bijlage 2 van de Habitatrichtlijn </a:t>
            </a:r>
            <a:r>
              <a:rPr lang="nl-NL" b="1" u="sng"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rPr>
              <a:t>niet goed is gegaan bij het publiceren van de oorspronkelijke aanwijzingsbesluiten</a:t>
            </a:r>
            <a:r>
              <a:rPr lang="nl-NL" b="1" u="sng" dirty="0">
                <a:solidFill>
                  <a:srgbClr val="FF0000"/>
                </a:solidFill>
                <a:latin typeface="Verdana" panose="020B0604030504040204" pitchFamily="34" charset="0"/>
                <a:ea typeface="Verdana" panose="020B0604030504040204" pitchFamily="34" charset="0"/>
                <a:cs typeface="Times New Roman" panose="02020603050405020304" pitchFamily="18" charset="0"/>
              </a:rPr>
              <a:t> (2004!)</a:t>
            </a:r>
            <a:endParaRPr lang="nl-NL" b="1" u="sng" dirty="0">
              <a:solidFill>
                <a:srgbClr val="2F5597"/>
              </a:solidFill>
              <a:effectLst/>
              <a:latin typeface="Verdana" panose="020B060403050404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673402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406384B0-177C-097C-AA40-8A47B1DBA7BD}"/>
              </a:ext>
            </a:extLst>
          </p:cNvPr>
          <p:cNvSpPr txBox="1"/>
          <p:nvPr/>
        </p:nvSpPr>
        <p:spPr>
          <a:xfrm>
            <a:off x="277090" y="221674"/>
            <a:ext cx="11734801" cy="6000232"/>
          </a:xfrm>
          <a:prstGeom prst="rect">
            <a:avLst/>
          </a:prstGeom>
          <a:noFill/>
        </p:spPr>
        <p:txBody>
          <a:bodyPr wrap="square">
            <a:spAutoFit/>
          </a:bodyPr>
          <a:lstStyle/>
          <a:p>
            <a:pPr lvl="0">
              <a:lnSpc>
                <a:spcPct val="107000"/>
              </a:lnSpc>
              <a:spcAft>
                <a:spcPts val="800"/>
              </a:spcAft>
            </a:pPr>
            <a:r>
              <a:rPr lang="nl-NL" sz="3200" b="1" u="sng" dirty="0">
                <a:solidFill>
                  <a:schemeClr val="accent6">
                    <a:lumMod val="50000"/>
                  </a:schemeClr>
                </a:solidFill>
                <a:effectLst/>
                <a:uFill>
                  <a:solidFill>
                    <a:srgbClr val="000000"/>
                  </a:solidFill>
                </a:uFill>
                <a:latin typeface="Verdana" panose="020B0604030504040204" pitchFamily="34" charset="0"/>
                <a:ea typeface="Verdana" panose="020B0604030504040204" pitchFamily="34" charset="0"/>
              </a:rPr>
              <a:t>Er bestaan drie belangrijke redenen waarom een   bos in Natura2000 kan worden opgenomen</a:t>
            </a:r>
            <a:r>
              <a:rPr lang="nl-NL" sz="3200" b="1" dirty="0">
                <a:solidFill>
                  <a:schemeClr val="accent6">
                    <a:lumMod val="50000"/>
                  </a:schemeClr>
                </a:solidFill>
                <a:effectLst/>
                <a:uFill>
                  <a:solidFill>
                    <a:srgbClr val="000000"/>
                  </a:solidFill>
                </a:uFill>
                <a:latin typeface="Verdana" panose="020B0604030504040204" pitchFamily="34" charset="0"/>
                <a:ea typeface="Verdana" panose="020B0604030504040204" pitchFamily="34" charset="0"/>
              </a:rPr>
              <a:t>:  </a:t>
            </a:r>
          </a:p>
          <a:p>
            <a:pPr marL="342900" lvl="0" indent="-342900">
              <a:lnSpc>
                <a:spcPct val="107000"/>
              </a:lnSpc>
              <a:spcAft>
                <a:spcPts val="800"/>
              </a:spcAft>
              <a:buFont typeface="Symbol" panose="05050102010706020507" pitchFamily="18" charset="2"/>
              <a:buChar char=""/>
            </a:pPr>
            <a:endParaRPr lang="nl-NL" sz="800" b="1" dirty="0">
              <a:effectLst/>
              <a:uFill>
                <a:solidFill>
                  <a:srgbClr val="000000"/>
                </a:solidFill>
              </a:uFill>
              <a:latin typeface="Verdana" panose="020B0604030504040204" pitchFamily="34" charset="0"/>
              <a:ea typeface="Verdana" panose="020B0604030504040204" pitchFamily="34" charset="0"/>
            </a:endParaRPr>
          </a:p>
          <a:p>
            <a:pPr marL="342900" lvl="0" indent="-342900">
              <a:lnSpc>
                <a:spcPct val="107000"/>
              </a:lnSpc>
              <a:spcAft>
                <a:spcPts val="800"/>
              </a:spcAft>
              <a:buFont typeface="Symbol" panose="05050102010706020507" pitchFamily="18" charset="2"/>
              <a:buChar char=""/>
            </a:pPr>
            <a:r>
              <a:rPr lang="nl-NL" sz="2400" b="1" dirty="0">
                <a:solidFill>
                  <a:schemeClr val="accent1">
                    <a:lumMod val="75000"/>
                  </a:schemeClr>
                </a:solidFill>
                <a:effectLst/>
                <a:uFill>
                  <a:solidFill>
                    <a:srgbClr val="000000"/>
                  </a:solidFill>
                </a:uFill>
                <a:latin typeface="Verdana" panose="020B0604030504040204" pitchFamily="34" charset="0"/>
                <a:ea typeface="Verdana" panose="020B0604030504040204" pitchFamily="34" charset="0"/>
              </a:rPr>
              <a:t>Het gebied bevat een of meer belangrijke </a:t>
            </a:r>
            <a:r>
              <a:rPr lang="nl-NL" sz="2400" b="1" dirty="0" err="1">
                <a:solidFill>
                  <a:schemeClr val="accent1">
                    <a:lumMod val="75000"/>
                  </a:schemeClr>
                </a:solidFill>
                <a:effectLst/>
                <a:uFill>
                  <a:solidFill>
                    <a:srgbClr val="000000"/>
                  </a:solidFill>
                </a:uFill>
                <a:latin typeface="Verdana" panose="020B0604030504040204" pitchFamily="34" charset="0"/>
                <a:ea typeface="Verdana" panose="020B0604030504040204" pitchFamily="34" charset="0"/>
              </a:rPr>
              <a:t>habitats</a:t>
            </a:r>
            <a:r>
              <a:rPr lang="nl-NL" sz="2400" b="1" dirty="0">
                <a:solidFill>
                  <a:schemeClr val="accent1">
                    <a:lumMod val="75000"/>
                  </a:schemeClr>
                </a:solidFill>
                <a:effectLst/>
                <a:uFill>
                  <a:solidFill>
                    <a:srgbClr val="000000"/>
                  </a:solidFill>
                </a:uFill>
                <a:latin typeface="Verdana" panose="020B0604030504040204" pitchFamily="34" charset="0"/>
                <a:ea typeface="Verdana" panose="020B0604030504040204" pitchFamily="34" charset="0"/>
              </a:rPr>
              <a:t> bijvoorbeeld voor voortplanting, rust of het foerageren voor een of meer soorten van Europees belang, zoals opgenomen in bijlage II van de Habitatrichtlijn of bijlage I van de Vogelrichtlijn […] </a:t>
            </a:r>
          </a:p>
          <a:p>
            <a:pPr marL="342900" lvl="0" indent="-342900">
              <a:lnSpc>
                <a:spcPct val="107000"/>
              </a:lnSpc>
              <a:spcAft>
                <a:spcPts val="800"/>
              </a:spcAft>
              <a:buFont typeface="Symbol" panose="05050102010706020507" pitchFamily="18" charset="2"/>
              <a:buChar char=""/>
            </a:pPr>
            <a:r>
              <a:rPr lang="nl-NL" sz="2400" b="1" dirty="0">
                <a:solidFill>
                  <a:schemeClr val="accent1">
                    <a:lumMod val="75000"/>
                  </a:schemeClr>
                </a:solidFill>
                <a:effectLst/>
                <a:uFill>
                  <a:solidFill>
                    <a:srgbClr val="000000"/>
                  </a:solidFill>
                </a:uFill>
                <a:latin typeface="Verdana" panose="020B0604030504040204" pitchFamily="34" charset="0"/>
                <a:ea typeface="Verdana" panose="020B0604030504040204" pitchFamily="34" charset="0"/>
              </a:rPr>
              <a:t>Het gebied bevat een belangrijke zone voor een of meer boshabitattypen van Europees belang, zoals opgenomen in bijlage I van de Habitatrichtlijn […]</a:t>
            </a:r>
          </a:p>
          <a:p>
            <a:pPr marL="342900" lvl="0" indent="-342900">
              <a:lnSpc>
                <a:spcPct val="107000"/>
              </a:lnSpc>
              <a:spcAft>
                <a:spcPts val="800"/>
              </a:spcAft>
              <a:buFont typeface="Symbol" panose="05050102010706020507" pitchFamily="18" charset="2"/>
              <a:buChar char=""/>
            </a:pPr>
            <a:r>
              <a:rPr lang="nl-NL" sz="2400" b="1" dirty="0">
                <a:solidFill>
                  <a:schemeClr val="accent1">
                    <a:lumMod val="75000"/>
                  </a:schemeClr>
                </a:solidFill>
                <a:effectLst/>
                <a:uFill>
                  <a:solidFill>
                    <a:srgbClr val="000000"/>
                  </a:solidFill>
                </a:uFill>
                <a:latin typeface="Verdana" panose="020B0604030504040204" pitchFamily="34" charset="0"/>
                <a:ea typeface="Verdana" panose="020B0604030504040204" pitchFamily="34" charset="0"/>
              </a:rPr>
              <a:t>Op zichzelf is het bos geen kernhabitat voor een door de EU beschermde soort of habitattype, </a:t>
            </a:r>
            <a:r>
              <a:rPr lang="nl-NL" sz="2400" b="1" u="sng" dirty="0">
                <a:solidFill>
                  <a:schemeClr val="accent1">
                    <a:lumMod val="75000"/>
                  </a:schemeClr>
                </a:solidFill>
                <a:effectLst/>
                <a:uFill>
                  <a:solidFill>
                    <a:srgbClr val="000000"/>
                  </a:solidFill>
                </a:uFill>
                <a:latin typeface="Verdana" panose="020B0604030504040204" pitchFamily="34" charset="0"/>
                <a:ea typeface="Verdana" panose="020B0604030504040204" pitchFamily="34" charset="0"/>
              </a:rPr>
              <a:t>maar het is belangrijk voor de algemene ecologische samenhang van het Natura 2000-gebied […]”</a:t>
            </a:r>
            <a:r>
              <a:rPr lang="nl-NL" sz="2400" b="1" dirty="0">
                <a:solidFill>
                  <a:schemeClr val="accent1">
                    <a:lumMod val="75000"/>
                  </a:schemeClr>
                </a:solidFill>
                <a:effectLst/>
                <a:uFill>
                  <a:solidFill>
                    <a:srgbClr val="000000"/>
                  </a:solidFill>
                </a:uFill>
                <a:latin typeface="Verdana" panose="020B0604030504040204" pitchFamily="34" charset="0"/>
                <a:ea typeface="Verdana" panose="020B0604030504040204" pitchFamily="34" charset="0"/>
              </a:rPr>
              <a:t> </a:t>
            </a:r>
            <a:r>
              <a:rPr lang="nl-NL" sz="2400" b="1" i="1" dirty="0">
                <a:solidFill>
                  <a:schemeClr val="accent1">
                    <a:lumMod val="75000"/>
                  </a:schemeClr>
                </a:solidFill>
                <a:effectLst/>
                <a:uFill>
                  <a:solidFill>
                    <a:srgbClr val="000000"/>
                  </a:solidFill>
                </a:uFill>
                <a:latin typeface="Verdana" panose="020B0604030504040204" pitchFamily="34" charset="0"/>
                <a:ea typeface="Verdana" panose="020B0604030504040204" pitchFamily="34" charset="0"/>
              </a:rPr>
              <a:t>(N2000 en de bossen I &amp; II, p. 39). </a:t>
            </a:r>
            <a:endParaRPr lang="nl-NL" sz="2000" b="1" i="1" dirty="0">
              <a:solidFill>
                <a:schemeClr val="accent1">
                  <a:lumMod val="75000"/>
                </a:schemeClr>
              </a:solidFill>
              <a:effectLst/>
              <a:uFill>
                <a:solidFill>
                  <a:srgbClr val="000000"/>
                </a:solidFill>
              </a:u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451861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D047BD85-7BB0-C883-C60A-4EB4682F4C48}"/>
              </a:ext>
            </a:extLst>
          </p:cNvPr>
          <p:cNvSpPr txBox="1"/>
          <p:nvPr/>
        </p:nvSpPr>
        <p:spPr>
          <a:xfrm>
            <a:off x="538943" y="295819"/>
            <a:ext cx="10981390" cy="6562181"/>
          </a:xfrm>
          <a:prstGeom prst="rect">
            <a:avLst/>
          </a:prstGeom>
          <a:noFill/>
        </p:spPr>
        <p:txBody>
          <a:bodyPr wrap="square">
            <a:spAutoFit/>
          </a:bodyPr>
          <a:lstStyle/>
          <a:p>
            <a:pPr marL="342900" lvl="0" indent="-342900">
              <a:lnSpc>
                <a:spcPct val="107000"/>
              </a:lnSpc>
              <a:buFont typeface="Symbol" panose="05050102010706020507" pitchFamily="18" charset="2"/>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Die dennen horen hier niet				Niet waar</a:t>
            </a:r>
          </a:p>
          <a:p>
            <a:pPr marL="342900" lvl="0" indent="-342900">
              <a:lnSpc>
                <a:spcPct val="107000"/>
              </a:lnSpc>
              <a:buFont typeface="Symbol" panose="05050102010706020507" pitchFamily="18" charset="2"/>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Er groeit niets onder die dennen				Niet waar</a:t>
            </a:r>
            <a:endParaRPr lang="nl-NL" sz="2400" kern="1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Symbol" panose="05050102010706020507" pitchFamily="18" charset="2"/>
              <a:buChar char=""/>
            </a:pPr>
            <a:r>
              <a:rPr lang="nl-NL" sz="2400" kern="100" dirty="0">
                <a:latin typeface="Calibri" panose="020F0502020204030204" pitchFamily="34" charset="0"/>
                <a:ea typeface="Calibri" panose="020F0502020204030204" pitchFamily="34" charset="0"/>
                <a:cs typeface="Times New Roman" panose="02020603050405020304" pitchFamily="18" charset="0"/>
              </a:rPr>
              <a:t>Het dikke naaldenpakket verstikt de bodem		Niet waar</a:t>
            </a:r>
          </a:p>
          <a:p>
            <a:pPr marL="342900" lvl="0" indent="-342900">
              <a:lnSpc>
                <a:spcPct val="107000"/>
              </a:lnSpc>
              <a:buFont typeface="Symbol" panose="05050102010706020507" pitchFamily="18" charset="2"/>
              <a:buChar char=""/>
            </a:pPr>
            <a:endParaRPr lang="nl-NL"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endParaRPr lang="nl-NL"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endParaRPr lang="nl-NL" sz="2000" kern="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endParaRPr lang="nl-NL"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endParaRPr lang="nl-NL" sz="2000" kern="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endParaRPr lang="nl-NL"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endParaRPr lang="nl-NL" kern="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endParaRPr lang="nl-NL"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endParaRPr lang="nl-NL" kern="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endParaRPr lang="nl-NL"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endParaRPr lang="nl-NL" kern="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endParaRPr lang="nl-NL"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dennen zijn aangeplant voor de mijnen		Niet waar</a:t>
            </a:r>
            <a:endParaRPr lang="nl-NL"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dennen zijn aangeplant					JA, het loofbos ook</a:t>
            </a:r>
            <a:endParaRPr lang="nl-NL"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Symbol" panose="05050102010706020507" pitchFamily="18" charset="2"/>
              <a:buChar char=""/>
            </a:pPr>
            <a:r>
              <a:rPr lang="nl-NL" sz="2400" kern="100" dirty="0">
                <a:latin typeface="Calibri" panose="020F0502020204030204" pitchFamily="34" charset="0"/>
                <a:ea typeface="Calibri" panose="020F0502020204030204" pitchFamily="34" charset="0"/>
                <a:cs typeface="Times New Roman" panose="02020603050405020304" pitchFamily="18" charset="0"/>
              </a:rPr>
              <a:t>Dennen zijn waardeloos					Niet waar</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bossen worden toch gecompenseerd?			Niet waar, kan namelijk niet</a:t>
            </a:r>
            <a:endParaRPr lang="nl-NL"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Afbeelding 1">
            <a:extLst>
              <a:ext uri="{FF2B5EF4-FFF2-40B4-BE49-F238E27FC236}">
                <a16:creationId xmlns:a16="http://schemas.microsoft.com/office/drawing/2014/main" id="{74E79A45-DAD5-16E9-6281-1D400A6CC5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4479" y="1496292"/>
            <a:ext cx="4932216" cy="3699162"/>
          </a:xfrm>
          <a:prstGeom prst="rect">
            <a:avLst/>
          </a:prstGeom>
        </p:spPr>
      </p:pic>
      <p:pic>
        <p:nvPicPr>
          <p:cNvPr id="4" name="Picture 10" descr="Grauwe vliegenvanger">
            <a:extLst>
              <a:ext uri="{FF2B5EF4-FFF2-40B4-BE49-F238E27FC236}">
                <a16:creationId xmlns:a16="http://schemas.microsoft.com/office/drawing/2014/main" id="{8872BBEA-83E8-131B-36DB-20A0123089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210" y="1579419"/>
            <a:ext cx="5299364" cy="3532908"/>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41E7A156-BE18-2734-72A7-6751FA5FEFBF}"/>
              </a:ext>
            </a:extLst>
          </p:cNvPr>
          <p:cNvSpPr txBox="1"/>
          <p:nvPr/>
        </p:nvSpPr>
        <p:spPr>
          <a:xfrm flipH="1">
            <a:off x="4571748" y="0"/>
            <a:ext cx="5133335" cy="461665"/>
          </a:xfrm>
          <a:prstGeom prst="rect">
            <a:avLst/>
          </a:prstGeom>
          <a:noFill/>
        </p:spPr>
        <p:txBody>
          <a:bodyPr wrap="square" rtlCol="0">
            <a:spAutoFit/>
          </a:bodyPr>
          <a:lstStyle/>
          <a:p>
            <a:r>
              <a:rPr lang="nl-NL" sz="2400" b="1" u="sng" dirty="0">
                <a:solidFill>
                  <a:schemeClr val="accent6">
                    <a:lumMod val="50000"/>
                  </a:schemeClr>
                </a:solidFill>
                <a:latin typeface="Verdana" panose="020B0604030504040204" pitchFamily="34" charset="0"/>
                <a:ea typeface="Verdana" panose="020B0604030504040204" pitchFamily="34" charset="0"/>
              </a:rPr>
              <a:t>FEITEN EN FABELS</a:t>
            </a:r>
          </a:p>
        </p:txBody>
      </p:sp>
    </p:spTree>
    <p:extLst>
      <p:ext uri="{BB962C8B-B14F-4D97-AF65-F5344CB8AC3E}">
        <p14:creationId xmlns:p14="http://schemas.microsoft.com/office/powerpoint/2010/main" val="38287012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725486D6-9C4F-9666-AA15-579AD34D2585}"/>
              </a:ext>
            </a:extLst>
          </p:cNvPr>
          <p:cNvSpPr txBox="1"/>
          <p:nvPr/>
        </p:nvSpPr>
        <p:spPr>
          <a:xfrm>
            <a:off x="105156" y="749808"/>
            <a:ext cx="11981688" cy="5830892"/>
          </a:xfrm>
          <a:prstGeom prst="rect">
            <a:avLst/>
          </a:prstGeom>
          <a:noFill/>
        </p:spPr>
        <p:txBody>
          <a:bodyPr wrap="square">
            <a:spAutoFit/>
          </a:bodyPr>
          <a:lstStyle/>
          <a:p>
            <a:pPr>
              <a:lnSpc>
                <a:spcPct val="107000"/>
              </a:lnSpc>
              <a:spcAft>
                <a:spcPts val="800"/>
              </a:spcAft>
            </a:pPr>
            <a:r>
              <a:rPr lang="nl-NL" sz="1800"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TNO heeft de verdamping onderzocht en kwam met andere bevindingen, maar na de publicatie van het TNO rapport uit 1960 gebeurde er dit:</a:t>
            </a:r>
            <a:endParaRPr lang="nl-NL" sz="1800" kern="100" dirty="0">
              <a:effectLst/>
              <a:latin typeface="Verdana" panose="020B0604030504040204" pitchFamily="34" charset="0"/>
              <a:ea typeface="Verdana" panose="020B0604030504040204" pitchFamily="34" charset="0"/>
              <a:cs typeface="Times New Roman" panose="02020603050405020304" pitchFamily="18" charset="0"/>
            </a:endParaRPr>
          </a:p>
          <a:p>
            <a:pPr marL="342900" lvl="0" indent="-342900">
              <a:spcAft>
                <a:spcPts val="150"/>
              </a:spcAft>
              <a:buFont typeface="Symbol" panose="05050102010706020507" pitchFamily="18" charset="2"/>
              <a:buChar char=""/>
            </a:pPr>
            <a:r>
              <a:rPr lang="nl-NL" sz="18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1966: De vaste waarnemers krijgen een andere functie. </a:t>
            </a:r>
            <a:endParaRPr lang="nl-NL" sz="1800" dirty="0">
              <a:effectLst/>
              <a:latin typeface="Verdana" panose="020B0604030504040204" pitchFamily="34" charset="0"/>
              <a:ea typeface="Verdana" panose="020B0604030504040204" pitchFamily="34" charset="0"/>
            </a:endParaRPr>
          </a:p>
          <a:p>
            <a:pPr marL="342900" lvl="0" indent="-342900">
              <a:buFont typeface="Symbol" panose="05050102010706020507" pitchFamily="18" charset="2"/>
              <a:buChar char=""/>
            </a:pPr>
            <a:r>
              <a:rPr lang="nl-NL" sz="18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1969: Het hoofd van het onderzoek krijgt een andere functie.</a:t>
            </a:r>
            <a:endParaRPr lang="nl-NL" dirty="0">
              <a:solidFill>
                <a:srgbClr val="2F5496"/>
              </a:solidFill>
              <a:latin typeface="Verdana" panose="020B0604030504040204" pitchFamily="34" charset="0"/>
              <a:ea typeface="Verdana" panose="020B0604030504040204" pitchFamily="34" charset="0"/>
            </a:endParaRPr>
          </a:p>
          <a:p>
            <a:pPr marL="342900" lvl="0" indent="-342900">
              <a:buFont typeface="Symbol" panose="05050102010706020507" pitchFamily="18" charset="2"/>
              <a:buChar char=""/>
            </a:pPr>
            <a:endParaRPr lang="nl-NL" sz="800" kern="100" dirty="0">
              <a:effectLst/>
              <a:latin typeface="Verdana" panose="020B0604030504040204" pitchFamily="34" charset="0"/>
              <a:ea typeface="Verdana" panose="020B0604030504040204" pitchFamily="34" charset="0"/>
              <a:cs typeface="Times New Roman" panose="02020603050405020304" pitchFamily="18" charset="0"/>
            </a:endParaRPr>
          </a:p>
          <a:p>
            <a:pPr>
              <a:lnSpc>
                <a:spcPct val="107000"/>
              </a:lnSpc>
              <a:spcAft>
                <a:spcPts val="800"/>
              </a:spcAft>
              <a:tabLst>
                <a:tab pos="3330575" algn="l"/>
              </a:tabLst>
            </a:pPr>
            <a:r>
              <a:rPr lang="nl-NL" sz="1800" u="sng" kern="100" dirty="0" err="1">
                <a:solidFill>
                  <a:srgbClr val="2F5496"/>
                </a:solidFill>
                <a:effectLst/>
                <a:latin typeface="Verdana" panose="020B0604030504040204" pitchFamily="34" charset="0"/>
                <a:ea typeface="Verdana" panose="020B0604030504040204" pitchFamily="34" charset="0"/>
                <a:cs typeface="Times New Roman" panose="02020603050405020304" pitchFamily="18" charset="0"/>
              </a:rPr>
              <a:t>Alterra</a:t>
            </a:r>
            <a:r>
              <a:rPr lang="nl-NL" sz="1800" u="sng" kern="100" dirty="0">
                <a:solidFill>
                  <a:srgbClr val="2F5496"/>
                </a:solidFill>
                <a:effectLst/>
                <a:latin typeface="Verdana" panose="020B0604030504040204" pitchFamily="34" charset="0"/>
                <a:ea typeface="Verdana" panose="020B0604030504040204" pitchFamily="34" charset="0"/>
                <a:cs typeface="Times New Roman" panose="02020603050405020304" pitchFamily="18" charset="0"/>
              </a:rPr>
              <a:t> publiceerde in 2009</a:t>
            </a:r>
            <a:r>
              <a:rPr lang="nl-NL" sz="1800" b="1" u="sng" kern="100"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rPr>
              <a:t> </a:t>
            </a:r>
            <a:r>
              <a:rPr lang="nl-NL" sz="1800" b="1" u="sng" kern="100" dirty="0">
                <a:solidFill>
                  <a:srgbClr val="2F5496"/>
                </a:solidFill>
                <a:effectLst/>
                <a:latin typeface="Verdana" panose="020B0604030504040204" pitchFamily="34" charset="0"/>
                <a:ea typeface="Verdana" panose="020B0604030504040204" pitchFamily="34" charset="0"/>
                <a:cs typeface="Times New Roman" panose="02020603050405020304" pitchFamily="18" charset="0"/>
              </a:rPr>
              <a:t>een rapport (</a:t>
            </a:r>
            <a:r>
              <a:rPr lang="nl-NL" sz="1800" u="sng" kern="100" dirty="0" err="1">
                <a:solidFill>
                  <a:srgbClr val="2F5496"/>
                </a:solidFill>
                <a:effectLst/>
                <a:latin typeface="Verdana" panose="020B0604030504040204" pitchFamily="34" charset="0"/>
                <a:ea typeface="Verdana" panose="020B0604030504040204" pitchFamily="34" charset="0"/>
                <a:cs typeface="Calibri" panose="020F0502020204030204" pitchFamily="34" charset="0"/>
              </a:rPr>
              <a:t>Alterra</a:t>
            </a:r>
            <a:r>
              <a:rPr lang="nl-NL" sz="1800" u="sng"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 rapport 2053-1) </a:t>
            </a:r>
            <a:r>
              <a:rPr lang="nl-NL" sz="1800" u="sng" kern="100" dirty="0">
                <a:solidFill>
                  <a:srgbClr val="2F5496"/>
                </a:solidFill>
                <a:effectLst/>
                <a:latin typeface="Verdana" panose="020B0604030504040204" pitchFamily="34" charset="0"/>
                <a:ea typeface="Verdana" panose="020B0604030504040204" pitchFamily="34" charset="0"/>
                <a:cs typeface="Times New Roman" panose="02020603050405020304" pitchFamily="18" charset="0"/>
              </a:rPr>
              <a:t>dat niet met modellen werkte, maar het principe toepaste “</a:t>
            </a:r>
            <a:r>
              <a:rPr lang="nl-NL" sz="1800" b="1" u="sng" kern="100" dirty="0">
                <a:solidFill>
                  <a:srgbClr val="2F5496"/>
                </a:solidFill>
                <a:effectLst/>
                <a:latin typeface="Verdana" panose="020B0604030504040204" pitchFamily="34" charset="0"/>
                <a:ea typeface="Verdana" panose="020B0604030504040204" pitchFamily="34" charset="0"/>
                <a:cs typeface="Times New Roman" panose="02020603050405020304" pitchFamily="18" charset="0"/>
              </a:rPr>
              <a:t>meten is weten</a:t>
            </a:r>
            <a:r>
              <a:rPr lang="nl-NL" sz="1800" u="sng" kern="100" dirty="0">
                <a:solidFill>
                  <a:srgbClr val="2F5496"/>
                </a:solidFill>
                <a:effectLst/>
                <a:latin typeface="Verdana" panose="020B0604030504040204" pitchFamily="34" charset="0"/>
                <a:ea typeface="Verdana" panose="020B0604030504040204" pitchFamily="34" charset="0"/>
                <a:cs typeface="Times New Roman" panose="02020603050405020304" pitchFamily="18" charset="0"/>
              </a:rPr>
              <a:t>”.</a:t>
            </a:r>
            <a:r>
              <a:rPr lang="nl-NL" sz="1800" kern="100" dirty="0">
                <a:solidFill>
                  <a:srgbClr val="2F5496"/>
                </a:solidFill>
                <a:effectLst/>
                <a:latin typeface="Verdana" panose="020B0604030504040204" pitchFamily="34" charset="0"/>
                <a:ea typeface="Verdana" panose="020B0604030504040204" pitchFamily="34" charset="0"/>
                <a:cs typeface="Times New Roman" panose="02020603050405020304" pitchFamily="18" charset="0"/>
              </a:rPr>
              <a:t> </a:t>
            </a:r>
            <a:endParaRPr lang="nl-NL" sz="1800" kern="100" dirty="0">
              <a:effectLst/>
              <a:latin typeface="Verdana" panose="020B0604030504040204" pitchFamily="34" charset="0"/>
              <a:ea typeface="Verdana" panose="020B0604030504040204" pitchFamily="34" charset="0"/>
              <a:cs typeface="Times New Roman" panose="02020603050405020304" pitchFamily="18" charset="0"/>
            </a:endParaRPr>
          </a:p>
          <a:p>
            <a:pPr>
              <a:lnSpc>
                <a:spcPct val="107000"/>
              </a:lnSpc>
              <a:spcAft>
                <a:spcPts val="800"/>
              </a:spcAft>
            </a:pPr>
            <a:r>
              <a:rPr lang="nl-NL" sz="1800"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In de verantwoording van het </a:t>
            </a:r>
            <a:r>
              <a:rPr lang="nl-NL" sz="1800" kern="100" dirty="0" err="1">
                <a:solidFill>
                  <a:srgbClr val="2F5496"/>
                </a:solidFill>
                <a:effectLst/>
                <a:latin typeface="Verdana" panose="020B0604030504040204" pitchFamily="34" charset="0"/>
                <a:ea typeface="Verdana" panose="020B0604030504040204" pitchFamily="34" charset="0"/>
                <a:cs typeface="Calibri" panose="020F0502020204030204" pitchFamily="34" charset="0"/>
              </a:rPr>
              <a:t>Alterra</a:t>
            </a:r>
            <a:r>
              <a:rPr lang="nl-NL" sz="1800"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 rapport 2053-1 staat al op blz. 2: </a:t>
            </a:r>
          </a:p>
          <a:p>
            <a:pPr>
              <a:lnSpc>
                <a:spcPct val="107000"/>
              </a:lnSpc>
              <a:spcAft>
                <a:spcPts val="800"/>
              </a:spcAft>
            </a:pPr>
            <a:endParaRPr lang="nl-NL" sz="800" kern="100" dirty="0">
              <a:effectLst/>
              <a:latin typeface="Verdana" panose="020B0604030504040204" pitchFamily="34" charset="0"/>
              <a:ea typeface="Verdana" panose="020B0604030504040204" pitchFamily="34" charset="0"/>
              <a:cs typeface="Times New Roman" panose="02020603050405020304" pitchFamily="18" charset="0"/>
            </a:endParaRPr>
          </a:p>
          <a:p>
            <a:pPr>
              <a:lnSpc>
                <a:spcPct val="107000"/>
              </a:lnSpc>
              <a:spcAft>
                <a:spcPts val="800"/>
              </a:spcAft>
            </a:pPr>
            <a:r>
              <a:rPr lang="nl-NL" sz="2000" i="1"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a:t>
            </a:r>
            <a:r>
              <a:rPr lang="nl-NL" sz="2000" b="1" i="1"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Hoewel we destijds nog geen computers tot onze beschikking hadden, is dat in mijn ogen niet de hoofdoorzaak geweest van het feit dat vrijwel elke voortvarende poging om van dit project een wetenschappelijk succes te maken vruchteloos bleef</a:t>
            </a:r>
            <a:r>
              <a:rPr lang="nl-NL" sz="2000" i="1"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 </a:t>
            </a:r>
            <a:endParaRPr lang="nl-NL" sz="2000" kern="100" dirty="0">
              <a:effectLst/>
              <a:latin typeface="Verdana" panose="020B0604030504040204" pitchFamily="34" charset="0"/>
              <a:ea typeface="Verdana" panose="020B0604030504040204" pitchFamily="34" charset="0"/>
              <a:cs typeface="Times New Roman" panose="02020603050405020304" pitchFamily="18" charset="0"/>
            </a:endParaRPr>
          </a:p>
          <a:p>
            <a:pPr>
              <a:lnSpc>
                <a:spcPct val="107000"/>
              </a:lnSpc>
              <a:spcAft>
                <a:spcPts val="800"/>
              </a:spcAft>
            </a:pPr>
            <a:endParaRPr lang="nl-NL" sz="800" kern="100" dirty="0">
              <a:effectLst/>
              <a:latin typeface="Verdana" panose="020B0604030504040204" pitchFamily="34" charset="0"/>
              <a:ea typeface="Verdana" panose="020B0604030504040204" pitchFamily="34" charset="0"/>
              <a:cs typeface="Times New Roman" panose="02020603050405020304" pitchFamily="18" charset="0"/>
            </a:endParaRPr>
          </a:p>
          <a:p>
            <a:pPr>
              <a:lnSpc>
                <a:spcPct val="107000"/>
              </a:lnSpc>
              <a:spcAft>
                <a:spcPts val="800"/>
              </a:spcAft>
            </a:pPr>
            <a:r>
              <a:rPr lang="nl-NL" sz="1800"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En op blz. 76 van ditzelfde rapport staat: </a:t>
            </a:r>
            <a:endParaRPr lang="nl-NL" sz="1800" kern="100" dirty="0">
              <a:effectLst/>
              <a:latin typeface="Verdana" panose="020B0604030504040204" pitchFamily="34" charset="0"/>
              <a:ea typeface="Verdana" panose="020B0604030504040204" pitchFamily="34" charset="0"/>
              <a:cs typeface="Times New Roman" panose="02020603050405020304" pitchFamily="18" charset="0"/>
            </a:endParaRPr>
          </a:p>
          <a:p>
            <a:pPr>
              <a:lnSpc>
                <a:spcPct val="107000"/>
              </a:lnSpc>
              <a:spcAft>
                <a:spcPts val="800"/>
              </a:spcAft>
            </a:pPr>
            <a:r>
              <a:rPr lang="nl-NL" sz="2000"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a:t>
            </a:r>
            <a:r>
              <a:rPr lang="nl-NL" sz="2000" b="1" i="1"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Nu is correct waarnemen een uitermate moeilijk vak dat je eigenlijk nooit meteen in één keer goed doet. Daarvoor is heel veel ervaring nodig die op het PWN duidelijk niet aanwezig was</a:t>
            </a:r>
            <a:r>
              <a:rPr lang="nl-NL" sz="2000" i="1"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 </a:t>
            </a:r>
            <a:endParaRPr lang="nl-NL" sz="2000" kern="100" dirty="0">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4" name="Tekstvak 3">
            <a:extLst>
              <a:ext uri="{FF2B5EF4-FFF2-40B4-BE49-F238E27FC236}">
                <a16:creationId xmlns:a16="http://schemas.microsoft.com/office/drawing/2014/main" id="{D4D7A2E1-91DE-B77B-5FE6-65FE90AC7087}"/>
              </a:ext>
            </a:extLst>
          </p:cNvPr>
          <p:cNvSpPr txBox="1"/>
          <p:nvPr/>
        </p:nvSpPr>
        <p:spPr>
          <a:xfrm>
            <a:off x="105156" y="151561"/>
            <a:ext cx="11343132" cy="512576"/>
          </a:xfrm>
          <a:prstGeom prst="rect">
            <a:avLst/>
          </a:prstGeom>
          <a:noFill/>
        </p:spPr>
        <p:txBody>
          <a:bodyPr wrap="square" rtlCol="0">
            <a:spAutoFit/>
          </a:bodyPr>
          <a:lstStyle/>
          <a:p>
            <a:pPr marL="342900" lvl="0" indent="-342900">
              <a:lnSpc>
                <a:spcPct val="107000"/>
              </a:lnSpc>
              <a:buFont typeface="Symbol" panose="05050102010706020507" pitchFamily="18" charset="2"/>
              <a:buChar char=""/>
            </a:pPr>
            <a:r>
              <a:rPr lang="nl-NL" sz="2800" b="1" u="sng" kern="100"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rPr>
              <a:t>De dennen verdampen meer dan loof		Niet waar</a:t>
            </a:r>
            <a:endParaRPr lang="nl-NL" sz="2400" b="1" u="sng" kern="100"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3139979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11118478-CF9A-4B77-C2DA-1F88E331A5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638" y="503021"/>
            <a:ext cx="457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9494F14A-D292-C41D-5735-DEE4D783CA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5120" y="503021"/>
            <a:ext cx="457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kstvak 2">
            <a:extLst>
              <a:ext uri="{FF2B5EF4-FFF2-40B4-BE49-F238E27FC236}">
                <a16:creationId xmlns:a16="http://schemas.microsoft.com/office/drawing/2014/main" id="{5C57DCE4-AF0F-22BE-F41C-D0EDB944C323}"/>
              </a:ext>
            </a:extLst>
          </p:cNvPr>
          <p:cNvSpPr txBox="1"/>
          <p:nvPr/>
        </p:nvSpPr>
        <p:spPr>
          <a:xfrm>
            <a:off x="329184" y="50461"/>
            <a:ext cx="11862816" cy="452560"/>
          </a:xfrm>
          <a:prstGeom prst="rect">
            <a:avLst/>
          </a:prstGeom>
          <a:noFill/>
        </p:spPr>
        <p:txBody>
          <a:bodyPr wrap="square" rtlCol="0">
            <a:spAutoFit/>
          </a:bodyPr>
          <a:lstStyle/>
          <a:p>
            <a:pPr marL="342900" lvl="0" indent="-342900">
              <a:lnSpc>
                <a:spcPct val="107000"/>
              </a:lnSpc>
              <a:buFont typeface="Symbol" panose="05050102010706020507" pitchFamily="18" charset="2"/>
              <a:buChar char=""/>
            </a:pPr>
            <a:r>
              <a:rPr lang="nl-NL" sz="2400" b="1" u="sng" kern="100"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rPr>
              <a:t>Er is 45 ha bos verbrand		Niet waar, er is 85 ha bos verbrand</a:t>
            </a:r>
          </a:p>
        </p:txBody>
      </p:sp>
    </p:spTree>
    <p:extLst>
      <p:ext uri="{BB962C8B-B14F-4D97-AF65-F5344CB8AC3E}">
        <p14:creationId xmlns:p14="http://schemas.microsoft.com/office/powerpoint/2010/main" val="6977796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DDD6C5B8-A32D-BD80-00D5-1A952CB64E2C}"/>
              </a:ext>
            </a:extLst>
          </p:cNvPr>
          <p:cNvSpPr txBox="1"/>
          <p:nvPr/>
        </p:nvSpPr>
        <p:spPr>
          <a:xfrm>
            <a:off x="475488" y="1097279"/>
            <a:ext cx="6954815" cy="5538696"/>
          </a:xfrm>
          <a:prstGeom prst="rect">
            <a:avLst/>
          </a:prstGeom>
          <a:noFill/>
        </p:spPr>
        <p:txBody>
          <a:bodyPr wrap="square">
            <a:spAutoFit/>
          </a:bodyPr>
          <a:lstStyle/>
          <a:p>
            <a:pPr>
              <a:lnSpc>
                <a:spcPct val="107000"/>
              </a:lnSpc>
              <a:spcAft>
                <a:spcPts val="800"/>
              </a:spcAft>
            </a:pPr>
            <a:r>
              <a:rPr lang="nl-NL" sz="3200" b="1" kern="100" dirty="0">
                <a:solidFill>
                  <a:srgbClr val="2F5496"/>
                </a:solidFill>
                <a:effectLst/>
                <a:latin typeface="Verdana" panose="020B0604030504040204" pitchFamily="34" charset="0"/>
                <a:ea typeface="Verdana" panose="020B0604030504040204" pitchFamily="34" charset="0"/>
                <a:cs typeface="Times New Roman" panose="02020603050405020304" pitchFamily="18" charset="0"/>
              </a:rPr>
              <a:t>Dr. E. Arnolds is voormalig hoofddocent Bosecologie aan de Universiteit Wageningen met als specialisme mycologie en voormalig directeur van het Biologisch Station van de UW te Wijster. </a:t>
            </a:r>
          </a:p>
          <a:p>
            <a:pPr>
              <a:lnSpc>
                <a:spcPct val="107000"/>
              </a:lnSpc>
              <a:spcAft>
                <a:spcPts val="800"/>
              </a:spcAft>
            </a:pPr>
            <a:endParaRPr lang="nl-NL" sz="3200" b="1" kern="100" dirty="0">
              <a:solidFill>
                <a:srgbClr val="2F5496"/>
              </a:solidFill>
              <a:ea typeface="Calibri" panose="020F0502020204030204" pitchFamily="34" charset="0"/>
              <a:cs typeface="Times New Roman" panose="02020603050405020304" pitchFamily="18" charset="0"/>
            </a:endParaRPr>
          </a:p>
          <a:p>
            <a:pPr>
              <a:lnSpc>
                <a:spcPct val="107000"/>
              </a:lnSpc>
              <a:spcAft>
                <a:spcPts val="800"/>
              </a:spcAft>
            </a:pPr>
            <a:r>
              <a:rPr lang="nl-NL" sz="3200" b="1" kern="100" dirty="0">
                <a:solidFill>
                  <a:srgbClr val="2F5496"/>
                </a:solidFill>
                <a:effectLst/>
                <a:latin typeface="Verdana" panose="020B0604030504040204" pitchFamily="34" charset="0"/>
                <a:ea typeface="Verdana" panose="020B0604030504040204" pitchFamily="34" charset="0"/>
                <a:cs typeface="Times New Roman" panose="02020603050405020304" pitchFamily="18" charset="0"/>
              </a:rPr>
              <a:t>OB+N Omvormen Duinbos niet gelukt </a:t>
            </a:r>
            <a:r>
              <a:rPr lang="nl-NL" sz="3200" b="1" kern="100" dirty="0">
                <a:solidFill>
                  <a:srgbClr val="2F5496"/>
                </a:solidFill>
                <a:effectLst/>
                <a:ea typeface="Calibri" panose="020F0502020204030204" pitchFamily="34" charset="0"/>
                <a:cs typeface="Times New Roman" panose="02020603050405020304" pitchFamily="18" charset="0"/>
              </a:rPr>
              <a:t>                		==</a:t>
            </a:r>
            <a:r>
              <a:rPr lang="nl-NL" sz="3200" b="1" kern="100" dirty="0">
                <a:solidFill>
                  <a:srgbClr val="2F5496"/>
                </a:solidFill>
                <a:effectLst/>
                <a:ea typeface="Calibri" panose="020F0502020204030204" pitchFamily="34" charset="0"/>
                <a:cs typeface="Times New Roman" panose="02020603050405020304" pitchFamily="18" charset="0"/>
                <a:sym typeface="Wingdings" panose="05000000000000000000" pitchFamily="2" charset="2"/>
              </a:rPr>
              <a:t></a:t>
            </a:r>
            <a:endParaRPr lang="nl-NL" sz="3200" b="1" kern="100" dirty="0">
              <a:effectLst/>
              <a:ea typeface="Calibri" panose="020F0502020204030204" pitchFamily="34" charset="0"/>
              <a:cs typeface="Times New Roman" panose="02020603050405020304" pitchFamily="18" charset="0"/>
            </a:endParaRPr>
          </a:p>
        </p:txBody>
      </p:sp>
      <p:sp>
        <p:nvSpPr>
          <p:cNvPr id="4" name="Tekstvak 3">
            <a:extLst>
              <a:ext uri="{FF2B5EF4-FFF2-40B4-BE49-F238E27FC236}">
                <a16:creationId xmlns:a16="http://schemas.microsoft.com/office/drawing/2014/main" id="{D1486DE4-38EA-7E35-75B0-FEA64E2DB597}"/>
              </a:ext>
            </a:extLst>
          </p:cNvPr>
          <p:cNvSpPr txBox="1"/>
          <p:nvPr/>
        </p:nvSpPr>
        <p:spPr>
          <a:xfrm>
            <a:off x="0" y="187738"/>
            <a:ext cx="12002304" cy="512576"/>
          </a:xfrm>
          <a:prstGeom prst="rect">
            <a:avLst/>
          </a:prstGeom>
          <a:noFill/>
        </p:spPr>
        <p:txBody>
          <a:bodyPr wrap="square">
            <a:spAutoFit/>
          </a:bodyPr>
          <a:lstStyle/>
          <a:p>
            <a:pPr marL="342900" indent="-342900">
              <a:lnSpc>
                <a:spcPct val="107000"/>
              </a:lnSpc>
              <a:buFont typeface="Symbol" panose="05050102010706020507" pitchFamily="18" charset="2"/>
              <a:buChar char=""/>
            </a:pPr>
            <a:r>
              <a:rPr lang="nl-NL" sz="2800" b="1" u="sng" kern="100" dirty="0">
                <a:solidFill>
                  <a:srgbClr val="FF0000"/>
                </a:solidFill>
                <a:latin typeface="Verdana" panose="020B0604030504040204" pitchFamily="34" charset="0"/>
                <a:ea typeface="Verdana" panose="020B0604030504040204" pitchFamily="34" charset="0"/>
                <a:cs typeface="Times New Roman" panose="02020603050405020304" pitchFamily="18" charset="0"/>
              </a:rPr>
              <a:t>Monotone bossen zijn niet klimaatbestendig    Niet waar</a:t>
            </a:r>
            <a:endParaRPr lang="nl-NL" sz="2400" b="1" u="sng" kern="100" dirty="0">
              <a:solidFill>
                <a:srgbClr val="FF0000"/>
              </a:solidFill>
              <a:latin typeface="Verdana" panose="020B0604030504040204" pitchFamily="34" charset="0"/>
              <a:ea typeface="Verdana" panose="020B0604030504040204" pitchFamily="34" charset="0"/>
              <a:cs typeface="Times New Roman" panose="02020603050405020304" pitchFamily="18" charset="0"/>
            </a:endParaRPr>
          </a:p>
        </p:txBody>
      </p:sp>
      <p:pic>
        <p:nvPicPr>
          <p:cNvPr id="5" name="Picture 2">
            <a:extLst>
              <a:ext uri="{FF2B5EF4-FFF2-40B4-BE49-F238E27FC236}">
                <a16:creationId xmlns:a16="http://schemas.microsoft.com/office/drawing/2014/main" id="{2698F5DD-11BD-22B1-40BB-06B370761B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30304" y="762000"/>
            <a:ext cx="457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10853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0D049DDF-BC2B-1517-0070-A7D0E6ADB532}"/>
              </a:ext>
            </a:extLst>
          </p:cNvPr>
          <p:cNvSpPr txBox="1"/>
          <p:nvPr/>
        </p:nvSpPr>
        <p:spPr>
          <a:xfrm>
            <a:off x="530352" y="370225"/>
            <a:ext cx="11430000" cy="6079678"/>
          </a:xfrm>
          <a:prstGeom prst="rect">
            <a:avLst/>
          </a:prstGeom>
          <a:noFill/>
        </p:spPr>
        <p:txBody>
          <a:bodyPr wrap="square">
            <a:spAutoFit/>
          </a:bodyPr>
          <a:lstStyle/>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Leffert Oldenkamp, voorheen coördinator bosbouwkundig onderzoek (DLO-</a:t>
            </a:r>
            <a:r>
              <a:rPr lang="nl-NL" sz="1600" kern="100" dirty="0" err="1">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Dorschkamp</a:t>
            </a: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 en regiohoofd Staatsbosbeheer Gelderland. Staat van dienst </a:t>
            </a:r>
            <a:r>
              <a:rPr lang="nl-NL" sz="1600" b="1" kern="100" dirty="0">
                <a:solidFill>
                  <a:srgbClr val="2F5597"/>
                </a:solidFill>
                <a:effectLst/>
                <a:latin typeface="Verdana" panose="020B0604030504040204" pitchFamily="34" charset="0"/>
                <a:ea typeface="Calibri" panose="020F0502020204030204" pitchFamily="34" charset="0"/>
                <a:cs typeface="Calibri" panose="020F0502020204030204" pitchFamily="34" charset="0"/>
              </a:rPr>
              <a:t>Java, Tsjechië, Brazilië, Canada, Scandinavië, Duitsland.</a:t>
            </a: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Calibri" panose="020F0502020204030204" pitchFamily="34" charset="0"/>
              </a:rPr>
              <a:t>Jacob Vis, bosbouw</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Henk Rampen, oud directeur Gelderland Natuur Monumenten	</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Henri Prins, oud WUR onderzoeker			</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Emeritus professor Han Lindeboom, gepromoveerd op stikstof	</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Rob Bijlsma, oprichter Nederlandse Roofvogelverenging</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Rob Chrispijn, Nederlandse Mycologische Vereniging (paddenstoelen, schimmels en korstmossen)</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Peter-Jan Keizer, bioloog</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Peter Boer, ecoloog, bioloog, insecten en korstmossen</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Geesje Rotgers, onderzoeksjournalist o.a. Natura 2000</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Mieke Vodegel, juriste Natura 2000</a:t>
            </a:r>
          </a:p>
          <a:p>
            <a:pPr>
              <a:lnSpc>
                <a:spcPct val="107000"/>
              </a:lnSpc>
            </a:pP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600" b="1" u="sng" kern="100">
                <a:solidFill>
                  <a:srgbClr val="548235"/>
                </a:solidFill>
                <a:effectLst/>
                <a:latin typeface="Verdana" panose="020B0604030504040204" pitchFamily="34" charset="0"/>
                <a:ea typeface="Calibri" panose="020F0502020204030204" pitchFamily="34" charset="0"/>
                <a:cs typeface="Times New Roman" panose="02020603050405020304" pitchFamily="18" charset="0"/>
              </a:rPr>
              <a:t>Overige contacten</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Frits van Beusekom Oud directeur Staatsbosbeheer</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Jaap Kuper, voormalig rentmeester Kroondomeinen</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Eef Arnolds, </a:t>
            </a:r>
            <a:r>
              <a:rPr lang="nl-NL" sz="1600" kern="100" dirty="0">
                <a:solidFill>
                  <a:srgbClr val="2F5496"/>
                </a:solidFill>
                <a:effectLst/>
                <a:latin typeface="Verdana" panose="020B0604030504040204" pitchFamily="34" charset="0"/>
                <a:ea typeface="Calibri" panose="020F0502020204030204" pitchFamily="34" charset="0"/>
                <a:cs typeface="Arial" panose="020B0604020202020204" pitchFamily="34" charset="0"/>
              </a:rPr>
              <a:t>voormalig hoofddocent Bosecologie aan de toenmalige Universiteit Wageningen met als specialisme mycologie en voormalig directeur van het Biologisch Station van de UW te Wijster.</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Jeroen Spaander, EDSP tegen de Biomassa lobby</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Fenna Swart, Comité Schone Lucht, tegen biomassa</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 </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6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 </a:t>
            </a:r>
            <a:endParaRPr lang="nl-NL"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Tekstvak 1">
            <a:extLst>
              <a:ext uri="{FF2B5EF4-FFF2-40B4-BE49-F238E27FC236}">
                <a16:creationId xmlns:a16="http://schemas.microsoft.com/office/drawing/2014/main" id="{187C823B-113C-6A31-1DF0-66459034D226}"/>
              </a:ext>
            </a:extLst>
          </p:cNvPr>
          <p:cNvSpPr txBox="1"/>
          <p:nvPr/>
        </p:nvSpPr>
        <p:spPr>
          <a:xfrm>
            <a:off x="2139696" y="-91440"/>
            <a:ext cx="6071616" cy="461665"/>
          </a:xfrm>
          <a:prstGeom prst="rect">
            <a:avLst/>
          </a:prstGeom>
          <a:noFill/>
        </p:spPr>
        <p:txBody>
          <a:bodyPr wrap="square" rtlCol="0">
            <a:spAutoFit/>
          </a:bodyPr>
          <a:lstStyle/>
          <a:p>
            <a:pPr algn="ctr"/>
            <a:r>
              <a:rPr lang="nl-NL" sz="2400" b="1" u="sng" kern="100" dirty="0">
                <a:solidFill>
                  <a:srgbClr val="548235"/>
                </a:solidFill>
                <a:effectLst/>
                <a:latin typeface="Verdana" panose="020B0604030504040204" pitchFamily="34" charset="0"/>
                <a:ea typeface="Calibri" panose="020F0502020204030204" pitchFamily="34" charset="0"/>
                <a:cs typeface="Times New Roman" panose="02020603050405020304" pitchFamily="18" charset="0"/>
              </a:rPr>
              <a:t>Onze deskundigen </a:t>
            </a:r>
            <a:r>
              <a:rPr lang="nl-NL" sz="1400" kern="100" dirty="0">
                <a:solidFill>
                  <a:srgbClr val="2F5597"/>
                </a:solidFill>
                <a:effectLst/>
                <a:latin typeface="Verdana" panose="020B0604030504040204" pitchFamily="34" charset="0"/>
                <a:ea typeface="Calibri" panose="020F0502020204030204" pitchFamily="34" charset="0"/>
                <a:cs typeface="Times New Roman" panose="02020603050405020304" pitchFamily="18" charset="0"/>
              </a:rPr>
              <a:t> </a:t>
            </a:r>
            <a:endParaRPr lang="nl-NL" sz="2400" dirty="0"/>
          </a:p>
        </p:txBody>
      </p:sp>
    </p:spTree>
    <p:extLst>
      <p:ext uri="{BB962C8B-B14F-4D97-AF65-F5344CB8AC3E}">
        <p14:creationId xmlns:p14="http://schemas.microsoft.com/office/powerpoint/2010/main" val="181146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3B5C13-6CF6-A11C-3FCC-FA27168DF66A}"/>
              </a:ext>
            </a:extLst>
          </p:cNvPr>
          <p:cNvSpPr>
            <a:spLocks noGrp="1"/>
          </p:cNvSpPr>
          <p:nvPr>
            <p:ph type="title"/>
          </p:nvPr>
        </p:nvSpPr>
        <p:spPr/>
        <p:txBody>
          <a:bodyPr/>
          <a:lstStyle/>
          <a:p>
            <a:r>
              <a:rPr lang="nl-NL" b="1" u="sng" dirty="0">
                <a:solidFill>
                  <a:schemeClr val="accent6">
                    <a:lumMod val="50000"/>
                  </a:schemeClr>
                </a:solidFill>
              </a:rPr>
              <a:t>Waar praten we eigenlijk over?</a:t>
            </a:r>
          </a:p>
        </p:txBody>
      </p:sp>
      <p:sp>
        <p:nvSpPr>
          <p:cNvPr id="3" name="Tijdelijke aanduiding voor inhoud 2">
            <a:extLst>
              <a:ext uri="{FF2B5EF4-FFF2-40B4-BE49-F238E27FC236}">
                <a16:creationId xmlns:a16="http://schemas.microsoft.com/office/drawing/2014/main" id="{5AA45FEB-9C7F-1208-4C36-084857C7C0CC}"/>
              </a:ext>
            </a:extLst>
          </p:cNvPr>
          <p:cNvSpPr>
            <a:spLocks noGrp="1"/>
          </p:cNvSpPr>
          <p:nvPr>
            <p:ph idx="1"/>
          </p:nvPr>
        </p:nvSpPr>
        <p:spPr>
          <a:xfrm>
            <a:off x="838200" y="1587081"/>
            <a:ext cx="10515600" cy="4905793"/>
          </a:xfrm>
        </p:spPr>
        <p:txBody>
          <a:bodyPr>
            <a:noAutofit/>
          </a:bodyPr>
          <a:lstStyle/>
          <a:p>
            <a:pPr marL="0" indent="0">
              <a:buNone/>
            </a:pP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Het Schoorlse gebied is </a:t>
            </a:r>
            <a:r>
              <a:rPr lang="nl-NL" sz="32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1875</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nl-NL"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ha</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groot (Bron SBB), daarvan </a:t>
            </a:r>
            <a:r>
              <a:rPr lang="nl-NL" sz="3200" u="sng"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was</a:t>
            </a:r>
            <a:r>
              <a:rPr lang="nl-NL"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nl-NL" sz="32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800</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nl-NL"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ha</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nl-NL"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bos</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(Bron SBB). Dat is </a:t>
            </a:r>
            <a:r>
              <a:rPr lang="nl-NL"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minder dan de helft </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en niet zoals altijd naar buiten wordt gebracht, méér dan de helft. Dan is er </a:t>
            </a:r>
            <a:r>
              <a:rPr lang="nl-NL"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85 ha verbrand</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zijn stukken bos van </a:t>
            </a:r>
            <a:r>
              <a:rPr lang="nl-NL" sz="3200" dirty="0" err="1">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Van</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Steijn en </a:t>
            </a:r>
            <a:r>
              <a:rPr lang="nl-NL" sz="3200" dirty="0" err="1">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Baaknol</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nl-NL"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gekapt</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samen </a:t>
            </a:r>
            <a:r>
              <a:rPr lang="nl-NL" sz="32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10.3</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ha dan is er nu nog maar </a:t>
            </a:r>
            <a:r>
              <a:rPr lang="nl-NL" sz="32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704,7</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nl-NL"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ha</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nl-NL"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bos</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over, veel minder dan de helft dus en daarmee is er ruim </a:t>
            </a:r>
            <a:r>
              <a:rPr lang="nl-NL" sz="3200" b="1" u="sng"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1171</a:t>
            </a:r>
            <a:r>
              <a:rPr lang="nl-NL" sz="3200" u="sng"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ha open gebied</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Hoezo moet dan </a:t>
            </a:r>
            <a:r>
              <a:rPr lang="nl-NL" sz="32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100</a:t>
            </a:r>
            <a:r>
              <a:rPr lang="nl-NL"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ha </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boskap de boel redden en kunnen alleen </a:t>
            </a:r>
            <a:r>
              <a:rPr lang="nl-NL" sz="3200" dirty="0" err="1">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dàn</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die begroeiing en die insecten etc. terugkomen die </a:t>
            </a:r>
            <a:r>
              <a:rPr lang="nl-NL" sz="3200" b="1" dirty="0" err="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nù</a:t>
            </a:r>
            <a:r>
              <a:rPr lang="nl-NL" sz="32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nog steeds niet </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op die </a:t>
            </a:r>
            <a:r>
              <a:rPr lang="nl-NL" sz="32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1171</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nl-NL"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ha</a:t>
            </a:r>
            <a:r>
              <a:rPr lang="nl-NL" sz="32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open gebied zijn verschenen. </a:t>
            </a:r>
          </a:p>
          <a:p>
            <a:pPr marL="0" indent="0" algn="ctr">
              <a:buNone/>
            </a:pPr>
            <a:r>
              <a:rPr lang="nl-NL" sz="3200" b="1"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Laten we toch alsjeblieft bij ons gezonde verstand blijven! </a:t>
            </a:r>
            <a:endParaRPr lang="nl-NL" sz="3200" b="1" i="1" dirty="0">
              <a:solidFill>
                <a:schemeClr val="accent1">
                  <a:lumMod val="75000"/>
                </a:schemeClr>
              </a:solidFill>
            </a:endParaRPr>
          </a:p>
        </p:txBody>
      </p:sp>
    </p:spTree>
    <p:extLst>
      <p:ext uri="{BB962C8B-B14F-4D97-AF65-F5344CB8AC3E}">
        <p14:creationId xmlns:p14="http://schemas.microsoft.com/office/powerpoint/2010/main" val="29423351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F97B08FE-F4CA-8FF0-8082-4D6E7310FDD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2630162" y="-2630161"/>
            <a:ext cx="6836103" cy="12096426"/>
          </a:xfrm>
          <a:prstGeom prst="rect">
            <a:avLst/>
          </a:prstGeom>
          <a:noFill/>
          <a:ln>
            <a:noFill/>
          </a:ln>
        </p:spPr>
      </p:pic>
    </p:spTree>
    <p:extLst>
      <p:ext uri="{BB962C8B-B14F-4D97-AF65-F5344CB8AC3E}">
        <p14:creationId xmlns:p14="http://schemas.microsoft.com/office/powerpoint/2010/main" val="29243107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792429FB-F2FE-6FFA-FA19-F48768C1A7B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54324" y="3095625"/>
            <a:ext cx="6337676" cy="3762375"/>
          </a:xfrm>
          <a:prstGeom prst="rect">
            <a:avLst/>
          </a:prstGeom>
          <a:noFill/>
          <a:ln>
            <a:noFill/>
          </a:ln>
        </p:spPr>
      </p:pic>
      <p:pic>
        <p:nvPicPr>
          <p:cNvPr id="3" name="Afbeelding 2">
            <a:extLst>
              <a:ext uri="{FF2B5EF4-FFF2-40B4-BE49-F238E27FC236}">
                <a16:creationId xmlns:a16="http://schemas.microsoft.com/office/drawing/2014/main" id="{C1E25523-6075-DB9A-5627-592F77F02B8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79421"/>
            <a:ext cx="6096000" cy="4060573"/>
          </a:xfrm>
          <a:prstGeom prst="rect">
            <a:avLst/>
          </a:prstGeom>
          <a:noFill/>
          <a:ln>
            <a:noFill/>
          </a:ln>
        </p:spPr>
      </p:pic>
    </p:spTree>
    <p:extLst>
      <p:ext uri="{BB962C8B-B14F-4D97-AF65-F5344CB8AC3E}">
        <p14:creationId xmlns:p14="http://schemas.microsoft.com/office/powerpoint/2010/main" val="23819659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OpinieZ Biomassacentrales blijven bomen opstoken">
            <a:extLst>
              <a:ext uri="{FF2B5EF4-FFF2-40B4-BE49-F238E27FC236}">
                <a16:creationId xmlns:a16="http://schemas.microsoft.com/office/drawing/2014/main" id="{F90D056E-7AF8-681B-8AF1-8E6F7BC5B7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0" cy="7133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3806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EDB8BC71-0DEB-45A6-940C-647B1DFC0A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832" y="-932688"/>
            <a:ext cx="13996416" cy="7435596"/>
          </a:xfrm>
          <a:prstGeom prst="rect">
            <a:avLst/>
          </a:prstGeom>
        </p:spPr>
      </p:pic>
    </p:spTree>
    <p:extLst>
      <p:ext uri="{BB962C8B-B14F-4D97-AF65-F5344CB8AC3E}">
        <p14:creationId xmlns:p14="http://schemas.microsoft.com/office/powerpoint/2010/main" val="26113192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727AFB1D-86D3-D92E-AAB0-38A42E350D23}"/>
              </a:ext>
            </a:extLst>
          </p:cNvPr>
          <p:cNvSpPr txBox="1"/>
          <p:nvPr/>
        </p:nvSpPr>
        <p:spPr>
          <a:xfrm>
            <a:off x="519743" y="0"/>
            <a:ext cx="10872158" cy="5921108"/>
          </a:xfrm>
          <a:prstGeom prst="rect">
            <a:avLst/>
          </a:prstGeom>
          <a:noFill/>
        </p:spPr>
        <p:txBody>
          <a:bodyPr wrap="square" rtlCol="0">
            <a:spAutoFit/>
          </a:bodyPr>
          <a:lstStyle/>
          <a:p>
            <a:pPr>
              <a:lnSpc>
                <a:spcPct val="107000"/>
              </a:lnSpc>
              <a:spcAft>
                <a:spcPts val="800"/>
              </a:spcAft>
            </a:pPr>
            <a:r>
              <a:rPr lang="nl-NL" sz="3200" b="1" kern="100" dirty="0">
                <a:solidFill>
                  <a:schemeClr val="accent6">
                    <a:lumMod val="50000"/>
                  </a:schemeClr>
                </a:solidFill>
                <a:effectLst/>
                <a:latin typeface="Verdana" panose="020B0604030504040204" pitchFamily="34" charset="0"/>
                <a:ea typeface="Verdana" panose="020B0604030504040204" pitchFamily="34" charset="0"/>
                <a:cs typeface="Calibri" panose="020F0502020204030204" pitchFamily="34" charset="0"/>
              </a:rPr>
              <a:t>Dossier biomassalobby &amp; Bomenkap</a:t>
            </a:r>
          </a:p>
          <a:p>
            <a:pPr>
              <a:lnSpc>
                <a:spcPct val="107000"/>
              </a:lnSpc>
              <a:spcAft>
                <a:spcPts val="800"/>
              </a:spcAft>
            </a:pPr>
            <a:r>
              <a:rPr lang="nl-NL" sz="3200" b="1" kern="100" dirty="0">
                <a:solidFill>
                  <a:srgbClr val="FF0000"/>
                </a:solidFill>
                <a:latin typeface="Verdana" panose="020B0604030504040204" pitchFamily="34" charset="0"/>
                <a:ea typeface="Verdana" panose="020B0604030504040204" pitchFamily="34" charset="0"/>
                <a:cs typeface="Calibri" panose="020F0502020204030204" pitchFamily="34" charset="0"/>
              </a:rPr>
              <a:t>Belangenverstrengeling politiek en directeuren Staatsbosbeheer.</a:t>
            </a:r>
          </a:p>
          <a:p>
            <a:pPr>
              <a:lnSpc>
                <a:spcPct val="107000"/>
              </a:lnSpc>
              <a:spcAft>
                <a:spcPts val="800"/>
              </a:spcAft>
            </a:pPr>
            <a:endParaRPr lang="nl-NL" sz="3200" b="1"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endParaRPr>
          </a:p>
          <a:p>
            <a:pPr>
              <a:lnSpc>
                <a:spcPct val="107000"/>
              </a:lnSpc>
              <a:spcAft>
                <a:spcPts val="800"/>
              </a:spcAft>
            </a:pPr>
            <a:r>
              <a:rPr lang="nl-NL" sz="3200" b="1"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Het dossier is 1 oktober 2024 vrijgegeven en is tot stand gekomen in een </a:t>
            </a:r>
            <a:r>
              <a:rPr lang="nl-NL" sz="3200" b="1" kern="100" dirty="0" err="1">
                <a:solidFill>
                  <a:srgbClr val="2F5496"/>
                </a:solidFill>
                <a:effectLst/>
                <a:latin typeface="Verdana" panose="020B0604030504040204" pitchFamily="34" charset="0"/>
                <a:ea typeface="Verdana" panose="020B0604030504040204" pitchFamily="34" charset="0"/>
                <a:cs typeface="Calibri" panose="020F0502020204030204" pitchFamily="34" charset="0"/>
              </a:rPr>
              <a:t>samenwerkings-verband</a:t>
            </a:r>
            <a:r>
              <a:rPr lang="nl-NL" sz="3200" b="1"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 tussen EDSP ECO, de Klimaatcoalitie, De Federatie tegen Biomassacentrales &amp; Ontbossing en de Bomenbond</a:t>
            </a:r>
            <a:r>
              <a:rPr lang="nl-NL" sz="1800"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 </a:t>
            </a:r>
            <a:endParaRPr lang="nl-NL" sz="1800" kern="100" dirty="0">
              <a:effectLst/>
              <a:latin typeface="Verdana" panose="020B0604030504040204" pitchFamily="34" charset="0"/>
              <a:ea typeface="Verdana" panose="020B0604030504040204" pitchFamily="34" charset="0"/>
              <a:cs typeface="Times New Roman" panose="02020603050405020304" pitchFamily="18" charset="0"/>
            </a:endParaRPr>
          </a:p>
          <a:p>
            <a:pPr>
              <a:lnSpc>
                <a:spcPct val="107000"/>
              </a:lnSpc>
              <a:spcAft>
                <a:spcPts val="800"/>
              </a:spcAft>
            </a:pPr>
            <a:r>
              <a:rPr lang="nl-NL" sz="1800" kern="100" dirty="0">
                <a:solidFill>
                  <a:srgbClr val="2F5496"/>
                </a:solidFill>
                <a:effectLst/>
                <a:latin typeface="Verdana" panose="020B0604030504040204" pitchFamily="34" charset="0"/>
                <a:ea typeface="Verdana" panose="020B0604030504040204" pitchFamily="34" charset="0"/>
                <a:cs typeface="Calibri" panose="020F0502020204030204" pitchFamily="34" charset="0"/>
              </a:rPr>
              <a:t> </a:t>
            </a:r>
            <a:endParaRPr lang="nl-NL" sz="1800" kern="100" dirty="0">
              <a:effectLst/>
              <a:latin typeface="Verdana" panose="020B0604030504040204" pitchFamily="34" charset="0"/>
              <a:ea typeface="Verdana" panose="020B0604030504040204" pitchFamily="34" charset="0"/>
              <a:cs typeface="Times New Roman" panose="02020603050405020304" pitchFamily="18" charset="0"/>
            </a:endParaRPr>
          </a:p>
          <a:p>
            <a:endParaRPr lang="nl-NL" dirty="0"/>
          </a:p>
        </p:txBody>
      </p:sp>
    </p:spTree>
    <p:extLst>
      <p:ext uri="{BB962C8B-B14F-4D97-AF65-F5344CB8AC3E}">
        <p14:creationId xmlns:p14="http://schemas.microsoft.com/office/powerpoint/2010/main" val="1096400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9504D528-096F-7618-5926-6AC6A222C43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13164" y="-2042984"/>
            <a:ext cx="8379229" cy="11172307"/>
          </a:xfrm>
          <a:prstGeom prst="rect">
            <a:avLst/>
          </a:prstGeom>
          <a:noFill/>
          <a:ln>
            <a:noFill/>
          </a:ln>
        </p:spPr>
      </p:pic>
    </p:spTree>
    <p:extLst>
      <p:ext uri="{BB962C8B-B14F-4D97-AF65-F5344CB8AC3E}">
        <p14:creationId xmlns:p14="http://schemas.microsoft.com/office/powerpoint/2010/main" val="213264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F998151-600C-325A-C207-B304839147FE}"/>
              </a:ext>
            </a:extLst>
          </p:cNvPr>
          <p:cNvSpPr txBox="1"/>
          <p:nvPr/>
        </p:nvSpPr>
        <p:spPr>
          <a:xfrm>
            <a:off x="221673" y="346362"/>
            <a:ext cx="11693236" cy="5664628"/>
          </a:xfrm>
          <a:prstGeom prst="rect">
            <a:avLst/>
          </a:prstGeom>
          <a:noFill/>
          <a:ln w="28575">
            <a:solidFill>
              <a:schemeClr val="accent1">
                <a:lumMod val="75000"/>
              </a:schemeClr>
            </a:solidFill>
          </a:ln>
        </p:spPr>
        <p:txBody>
          <a:bodyPr wrap="square" rtlCol="0">
            <a:spAutoFit/>
          </a:bodyPr>
          <a:lstStyle/>
          <a:p>
            <a:pPr algn="ctr">
              <a:lnSpc>
                <a:spcPct val="107000"/>
              </a:lnSpc>
              <a:spcAft>
                <a:spcPts val="800"/>
              </a:spcAft>
            </a:pPr>
            <a:r>
              <a:rPr lang="nl-NL" sz="3600" b="1" i="1" u="sng" dirty="0">
                <a:solidFill>
                  <a:srgbClr val="2F5496"/>
                </a:solidFill>
                <a:effectLst/>
                <a:uFill>
                  <a:solidFill>
                    <a:srgbClr val="000000"/>
                  </a:solidFill>
                </a:uFill>
                <a:latin typeface="Calibri" panose="020F0502020204030204" pitchFamily="34" charset="0"/>
                <a:ea typeface="Calibri" panose="020F0502020204030204" pitchFamily="34" charset="0"/>
              </a:rPr>
              <a:t>63 verschillende soorten broedvogels,</a:t>
            </a:r>
          </a:p>
          <a:p>
            <a:pPr algn="ctr">
              <a:lnSpc>
                <a:spcPct val="107000"/>
              </a:lnSpc>
              <a:spcAft>
                <a:spcPts val="800"/>
              </a:spcAft>
            </a:pPr>
            <a:r>
              <a:rPr lang="nl-NL" sz="2800" b="1" i="1" u="sng" dirty="0">
                <a:solidFill>
                  <a:srgbClr val="2F5496"/>
                </a:solidFill>
                <a:uFill>
                  <a:solidFill>
                    <a:srgbClr val="000000"/>
                  </a:solidFill>
                </a:uFill>
                <a:latin typeface="Calibri" panose="020F0502020204030204" pitchFamily="34" charset="0"/>
                <a:ea typeface="Calibri" panose="020F0502020204030204" pitchFamily="34" charset="0"/>
              </a:rPr>
              <a:t>waarvan 22 grondbroeders en 41 bos-en struikbroeders</a:t>
            </a:r>
            <a:endParaRPr lang="nl-NL" sz="2800" i="1" dirty="0">
              <a:solidFill>
                <a:srgbClr val="2F5496"/>
              </a:solidFill>
              <a:effectLst/>
              <a:uFill>
                <a:solidFill>
                  <a:srgbClr val="000000"/>
                </a:solidFill>
              </a:uFill>
              <a:latin typeface="Calibri" panose="020F0502020204030204" pitchFamily="34" charset="0"/>
              <a:ea typeface="Calibri" panose="020F0502020204030204" pitchFamily="34" charset="0"/>
            </a:endParaRPr>
          </a:p>
          <a:p>
            <a:pPr>
              <a:lnSpc>
                <a:spcPct val="107000"/>
              </a:lnSpc>
              <a:spcAft>
                <a:spcPts val="800"/>
              </a:spcAft>
            </a:pPr>
            <a:r>
              <a:rPr lang="nl-NL" sz="2800" b="1" dirty="0">
                <a:solidFill>
                  <a:srgbClr val="2F5496"/>
                </a:solidFill>
                <a:uFill>
                  <a:solidFill>
                    <a:srgbClr val="000000"/>
                  </a:solidFill>
                </a:uFill>
                <a:latin typeface="Calibri Light" panose="020F0302020204030204" pitchFamily="34" charset="0"/>
                <a:ea typeface="Calibri" panose="020F0502020204030204" pitchFamily="34" charset="0"/>
              </a:rPr>
              <a:t>Aldus SOVON (2017) Broedvogelonderzoek in de Schoorlse Duinen. </a:t>
            </a:r>
          </a:p>
          <a:p>
            <a:pPr>
              <a:lnSpc>
                <a:spcPct val="107000"/>
              </a:lnSpc>
              <a:spcAft>
                <a:spcPts val="800"/>
              </a:spcAft>
            </a:pPr>
            <a:r>
              <a:rPr lang="nl-NL" sz="2400" b="1" dirty="0">
                <a:solidFill>
                  <a:srgbClr val="2F5496"/>
                </a:solidFill>
                <a:uFill>
                  <a:solidFill>
                    <a:srgbClr val="000000"/>
                  </a:solidFill>
                </a:uFill>
                <a:latin typeface="Calibri Light" panose="020F0302020204030204" pitchFamily="34" charset="0"/>
                <a:ea typeface="Calibri" panose="020F0502020204030204" pitchFamily="34" charset="0"/>
              </a:rPr>
              <a:t>Geen </a:t>
            </a:r>
            <a:r>
              <a:rPr lang="nl-NL" sz="2400" b="1" dirty="0" err="1">
                <a:solidFill>
                  <a:srgbClr val="2F5496"/>
                </a:solidFill>
                <a:uFill>
                  <a:solidFill>
                    <a:srgbClr val="000000"/>
                  </a:solidFill>
                </a:uFill>
                <a:latin typeface="Calibri Light" panose="020F0302020204030204" pitchFamily="34" charset="0"/>
                <a:ea typeface="Calibri" panose="020F0502020204030204" pitchFamily="34" charset="0"/>
              </a:rPr>
              <a:t>gebiedsomvattend</a:t>
            </a:r>
            <a:r>
              <a:rPr lang="nl-NL" sz="2400" b="1" dirty="0">
                <a:solidFill>
                  <a:srgbClr val="2F5496"/>
                </a:solidFill>
                <a:uFill>
                  <a:solidFill>
                    <a:srgbClr val="000000"/>
                  </a:solidFill>
                </a:uFill>
                <a:latin typeface="Calibri Light" panose="020F0302020204030204" pitchFamily="34" charset="0"/>
                <a:ea typeface="Calibri" panose="020F0502020204030204" pitchFamily="34" charset="0"/>
              </a:rPr>
              <a:t> onderzoek (ca 500 ha niet onderzocht, ook geen nachtelijk onderzoek), dit is dus het </a:t>
            </a:r>
            <a:r>
              <a:rPr lang="nl-NL" sz="2400" b="1" u="sng" dirty="0">
                <a:solidFill>
                  <a:srgbClr val="2F5496"/>
                </a:solidFill>
                <a:uFill>
                  <a:solidFill>
                    <a:srgbClr val="000000"/>
                  </a:solidFill>
                </a:uFill>
                <a:latin typeface="Calibri Light" panose="020F0302020204030204" pitchFamily="34" charset="0"/>
                <a:ea typeface="Calibri" panose="020F0502020204030204" pitchFamily="34" charset="0"/>
              </a:rPr>
              <a:t>minimum</a:t>
            </a:r>
            <a:r>
              <a:rPr lang="nl-NL" sz="2400" b="1" dirty="0">
                <a:solidFill>
                  <a:srgbClr val="2F5496"/>
                </a:solidFill>
                <a:uFill>
                  <a:solidFill>
                    <a:srgbClr val="000000"/>
                  </a:solidFill>
                </a:uFill>
                <a:latin typeface="Calibri Light" panose="020F0302020204030204" pitchFamily="34" charset="0"/>
                <a:ea typeface="Calibri" panose="020F0502020204030204" pitchFamily="34" charset="0"/>
              </a:rPr>
              <a:t> aantal soorten.</a:t>
            </a:r>
            <a:endParaRPr lang="nl-NL" sz="2400" b="1" i="1" dirty="0">
              <a:solidFill>
                <a:srgbClr val="2F5496"/>
              </a:solidFill>
              <a:uFill>
                <a:solidFill>
                  <a:srgbClr val="000000"/>
                </a:solidFill>
              </a:uFill>
              <a:latin typeface="Calibri" panose="020F0502020204030204" pitchFamily="34" charset="0"/>
              <a:ea typeface="Calibri" panose="020F0502020204030204" pitchFamily="34" charset="0"/>
            </a:endParaRPr>
          </a:p>
          <a:p>
            <a:pPr>
              <a:lnSpc>
                <a:spcPct val="107000"/>
              </a:lnSpc>
              <a:spcAft>
                <a:spcPts val="800"/>
              </a:spcAft>
            </a:pPr>
            <a:endParaRPr lang="nl-NL" sz="900" b="1" dirty="0">
              <a:solidFill>
                <a:srgbClr val="2F5496"/>
              </a:solidFill>
              <a:uFill>
                <a:solidFill>
                  <a:srgbClr val="000000"/>
                </a:solidFill>
              </a:uFill>
              <a:latin typeface="Calibri Light" panose="020F0302020204030204" pitchFamily="34" charset="0"/>
              <a:ea typeface="Calibri" panose="020F0502020204030204" pitchFamily="34" charset="0"/>
            </a:endParaRPr>
          </a:p>
          <a:p>
            <a:pPr>
              <a:lnSpc>
                <a:spcPct val="107000"/>
              </a:lnSpc>
              <a:spcAft>
                <a:spcPts val="800"/>
              </a:spcAft>
            </a:pPr>
            <a:r>
              <a:rPr lang="nl-NL" sz="2800" b="1" i="1" dirty="0">
                <a:solidFill>
                  <a:srgbClr val="2F5496"/>
                </a:solidFill>
                <a:uFill>
                  <a:solidFill>
                    <a:srgbClr val="000000"/>
                  </a:solidFill>
                </a:uFill>
                <a:latin typeface="Calibri" panose="020F0502020204030204" pitchFamily="34" charset="0"/>
                <a:ea typeface="Calibri" panose="020F0502020204030204" pitchFamily="34" charset="0"/>
              </a:rPr>
              <a:t>Roofvogelwerkgroep Noord-Kennemerlands Duin 2019 Schoorl:</a:t>
            </a:r>
          </a:p>
          <a:p>
            <a:pPr marL="285750" indent="-285750">
              <a:lnSpc>
                <a:spcPct val="107000"/>
              </a:lnSpc>
              <a:spcAft>
                <a:spcPts val="800"/>
              </a:spcAft>
              <a:buFont typeface="Arial" panose="020B0604020202020204" pitchFamily="34" charset="0"/>
              <a:buChar char="•"/>
            </a:pPr>
            <a:r>
              <a:rPr lang="nl-NL" sz="2000" b="1" i="1" dirty="0">
                <a:solidFill>
                  <a:srgbClr val="2F5496"/>
                </a:solidFill>
                <a:uFill>
                  <a:solidFill>
                    <a:srgbClr val="000000"/>
                  </a:solidFill>
                </a:uFill>
                <a:latin typeface="Calibri" panose="020F0502020204030204" pitchFamily="34" charset="0"/>
                <a:ea typeface="Calibri" panose="020F0502020204030204" pitchFamily="34" charset="0"/>
              </a:rPr>
              <a:t>Wespendief</a:t>
            </a:r>
          </a:p>
          <a:p>
            <a:pPr marL="285750" indent="-285750">
              <a:lnSpc>
                <a:spcPct val="107000"/>
              </a:lnSpc>
              <a:spcAft>
                <a:spcPts val="800"/>
              </a:spcAft>
              <a:buFont typeface="Arial" panose="020B0604020202020204" pitchFamily="34" charset="0"/>
              <a:buChar char="•"/>
            </a:pPr>
            <a:r>
              <a:rPr lang="nl-NL" sz="2000" b="1" i="1" dirty="0">
                <a:solidFill>
                  <a:srgbClr val="2F5496"/>
                </a:solidFill>
                <a:uFill>
                  <a:solidFill>
                    <a:srgbClr val="000000"/>
                  </a:solidFill>
                </a:uFill>
                <a:latin typeface="Calibri" panose="020F0502020204030204" pitchFamily="34" charset="0"/>
                <a:ea typeface="Calibri" panose="020F0502020204030204" pitchFamily="34" charset="0"/>
              </a:rPr>
              <a:t>Havik</a:t>
            </a:r>
          </a:p>
          <a:p>
            <a:pPr marL="285750" indent="-285750">
              <a:lnSpc>
                <a:spcPct val="107000"/>
              </a:lnSpc>
              <a:spcAft>
                <a:spcPts val="800"/>
              </a:spcAft>
              <a:buFont typeface="Arial" panose="020B0604020202020204" pitchFamily="34" charset="0"/>
              <a:buChar char="•"/>
            </a:pPr>
            <a:r>
              <a:rPr lang="nl-NL" sz="2000" b="1" i="1" dirty="0">
                <a:solidFill>
                  <a:srgbClr val="2F5496"/>
                </a:solidFill>
                <a:uFill>
                  <a:solidFill>
                    <a:srgbClr val="000000"/>
                  </a:solidFill>
                </a:uFill>
                <a:latin typeface="Calibri" panose="020F0502020204030204" pitchFamily="34" charset="0"/>
                <a:ea typeface="Calibri" panose="020F0502020204030204" pitchFamily="34" charset="0"/>
              </a:rPr>
              <a:t>Sperwer</a:t>
            </a:r>
          </a:p>
          <a:p>
            <a:pPr marL="285750" indent="-285750">
              <a:lnSpc>
                <a:spcPct val="107000"/>
              </a:lnSpc>
              <a:spcAft>
                <a:spcPts val="800"/>
              </a:spcAft>
              <a:buFont typeface="Arial" panose="020B0604020202020204" pitchFamily="34" charset="0"/>
              <a:buChar char="•"/>
            </a:pPr>
            <a:r>
              <a:rPr lang="nl-NL" sz="2000" b="1" i="1" dirty="0">
                <a:solidFill>
                  <a:srgbClr val="2F5496"/>
                </a:solidFill>
                <a:uFill>
                  <a:solidFill>
                    <a:srgbClr val="000000"/>
                  </a:solidFill>
                </a:uFill>
                <a:latin typeface="Calibri" panose="020F0502020204030204" pitchFamily="34" charset="0"/>
                <a:ea typeface="Calibri" panose="020F0502020204030204" pitchFamily="34" charset="0"/>
              </a:rPr>
              <a:t>Buizerd</a:t>
            </a:r>
          </a:p>
          <a:p>
            <a:pPr marL="285750" indent="-285750">
              <a:lnSpc>
                <a:spcPct val="107000"/>
              </a:lnSpc>
              <a:spcAft>
                <a:spcPts val="800"/>
              </a:spcAft>
              <a:buFont typeface="Arial" panose="020B0604020202020204" pitchFamily="34" charset="0"/>
              <a:buChar char="•"/>
            </a:pPr>
            <a:r>
              <a:rPr lang="nl-NL" sz="2000" b="1" i="1" dirty="0">
                <a:solidFill>
                  <a:srgbClr val="2F5496"/>
                </a:solidFill>
                <a:uFill>
                  <a:solidFill>
                    <a:srgbClr val="000000"/>
                  </a:solidFill>
                </a:uFill>
                <a:latin typeface="Calibri" panose="020F0502020204030204" pitchFamily="34" charset="0"/>
                <a:ea typeface="Calibri" panose="020F0502020204030204" pitchFamily="34" charset="0"/>
              </a:rPr>
              <a:t>Bosuil</a:t>
            </a:r>
          </a:p>
        </p:txBody>
      </p:sp>
      <p:sp>
        <p:nvSpPr>
          <p:cNvPr id="2" name="Tekstvak 1">
            <a:extLst>
              <a:ext uri="{FF2B5EF4-FFF2-40B4-BE49-F238E27FC236}">
                <a16:creationId xmlns:a16="http://schemas.microsoft.com/office/drawing/2014/main" id="{82F32158-91BA-D0F3-4EA4-12A2160C820F}"/>
              </a:ext>
            </a:extLst>
          </p:cNvPr>
          <p:cNvSpPr txBox="1"/>
          <p:nvPr/>
        </p:nvSpPr>
        <p:spPr>
          <a:xfrm>
            <a:off x="4211781" y="4668982"/>
            <a:ext cx="2313582" cy="400110"/>
          </a:xfrm>
          <a:prstGeom prst="rect">
            <a:avLst/>
          </a:prstGeom>
          <a:noFill/>
        </p:spPr>
        <p:txBody>
          <a:bodyPr wrap="none" rtlCol="0">
            <a:spAutoFit/>
          </a:bodyPr>
          <a:lstStyle/>
          <a:p>
            <a:r>
              <a:rPr lang="nl-NL" sz="2000" i="1" dirty="0">
                <a:solidFill>
                  <a:schemeClr val="accent1">
                    <a:lumMod val="75000"/>
                  </a:schemeClr>
                </a:solidFill>
              </a:rPr>
              <a:t>Alle bos gerelateerd</a:t>
            </a:r>
          </a:p>
        </p:txBody>
      </p:sp>
    </p:spTree>
    <p:extLst>
      <p:ext uri="{BB962C8B-B14F-4D97-AF65-F5344CB8AC3E}">
        <p14:creationId xmlns:p14="http://schemas.microsoft.com/office/powerpoint/2010/main" val="3395168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C98037F9-6222-1E1B-1C1C-BF94C82A6F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630" y="762000"/>
            <a:ext cx="457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1E0E46D9-F482-BFF6-251F-3E314AC3E6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24" y="762000"/>
            <a:ext cx="457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D929B245-8B73-A290-C52A-CC359AF6A0E5}"/>
              </a:ext>
            </a:extLst>
          </p:cNvPr>
          <p:cNvSpPr txBox="1"/>
          <p:nvPr/>
        </p:nvSpPr>
        <p:spPr>
          <a:xfrm>
            <a:off x="139327" y="0"/>
            <a:ext cx="5200770" cy="584775"/>
          </a:xfrm>
          <a:prstGeom prst="rect">
            <a:avLst/>
          </a:prstGeom>
          <a:noFill/>
        </p:spPr>
        <p:txBody>
          <a:bodyPr wrap="square" rtlCol="0">
            <a:spAutoFit/>
          </a:bodyPr>
          <a:lstStyle/>
          <a:p>
            <a:r>
              <a:rPr lang="nl-NL" sz="1600" b="1" u="sng" dirty="0">
                <a:solidFill>
                  <a:srgbClr val="FF0000"/>
                </a:solidFill>
                <a:latin typeface="Verdana" panose="020B0604030504040204" pitchFamily="34" charset="0"/>
                <a:ea typeface="Verdana" panose="020B0604030504040204" pitchFamily="34" charset="0"/>
              </a:rPr>
              <a:t>De dennen worden genoemd en behoren tot de natuurlijke waarde van het gebied</a:t>
            </a:r>
          </a:p>
        </p:txBody>
      </p:sp>
      <p:sp>
        <p:nvSpPr>
          <p:cNvPr id="3" name="Tekstvak 2">
            <a:extLst>
              <a:ext uri="{FF2B5EF4-FFF2-40B4-BE49-F238E27FC236}">
                <a16:creationId xmlns:a16="http://schemas.microsoft.com/office/drawing/2014/main" id="{F1185C57-47A7-37A5-2F3D-870320C4E73B}"/>
              </a:ext>
            </a:extLst>
          </p:cNvPr>
          <p:cNvSpPr txBox="1"/>
          <p:nvPr/>
        </p:nvSpPr>
        <p:spPr>
          <a:xfrm>
            <a:off x="5742432" y="0"/>
            <a:ext cx="6449568" cy="584775"/>
          </a:xfrm>
          <a:prstGeom prst="rect">
            <a:avLst/>
          </a:prstGeom>
          <a:noFill/>
        </p:spPr>
        <p:txBody>
          <a:bodyPr wrap="square" rtlCol="0">
            <a:spAutoFit/>
          </a:bodyPr>
          <a:lstStyle/>
          <a:p>
            <a:r>
              <a:rPr lang="nl-NL" sz="1600" b="1" u="sng" dirty="0">
                <a:solidFill>
                  <a:srgbClr val="FF0000"/>
                </a:solidFill>
                <a:latin typeface="Verdana" panose="020B0604030504040204" pitchFamily="34" charset="0"/>
                <a:ea typeface="Verdana" panose="020B0604030504040204" pitchFamily="34" charset="0"/>
              </a:rPr>
              <a:t>In de overgangszone nachtzwaluw, die wordt in de </a:t>
            </a:r>
          </a:p>
          <a:p>
            <a:r>
              <a:rPr lang="nl-NL" sz="1600" b="1" u="sng" dirty="0">
                <a:solidFill>
                  <a:srgbClr val="FF0000"/>
                </a:solidFill>
                <a:latin typeface="Verdana" panose="020B0604030504040204" pitchFamily="34" charset="0"/>
                <a:ea typeface="Verdana" panose="020B0604030504040204" pitchFamily="34" charset="0"/>
              </a:rPr>
              <a:t>huidige rapporten van provincie niet meer genoemd!</a:t>
            </a:r>
          </a:p>
        </p:txBody>
      </p:sp>
    </p:spTree>
    <p:extLst>
      <p:ext uri="{BB962C8B-B14F-4D97-AF65-F5344CB8AC3E}">
        <p14:creationId xmlns:p14="http://schemas.microsoft.com/office/powerpoint/2010/main" val="3510035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37076F1D-339F-ABA3-71EF-E1BB3299622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630" y="0"/>
            <a:ext cx="4350339" cy="3138601"/>
          </a:xfrm>
          <a:prstGeom prst="rect">
            <a:avLst/>
          </a:prstGeom>
          <a:noFill/>
          <a:ln>
            <a:noFill/>
          </a:ln>
        </p:spPr>
      </p:pic>
      <p:sp>
        <p:nvSpPr>
          <p:cNvPr id="4" name="Tekstvak 3">
            <a:extLst>
              <a:ext uri="{FF2B5EF4-FFF2-40B4-BE49-F238E27FC236}">
                <a16:creationId xmlns:a16="http://schemas.microsoft.com/office/drawing/2014/main" id="{BD8B08A6-0103-9BFC-7816-C0F17B55B79A}"/>
              </a:ext>
            </a:extLst>
          </p:cNvPr>
          <p:cNvSpPr txBox="1"/>
          <p:nvPr/>
        </p:nvSpPr>
        <p:spPr>
          <a:xfrm>
            <a:off x="278630" y="3153910"/>
            <a:ext cx="11923986" cy="3735382"/>
          </a:xfrm>
          <a:prstGeom prst="rect">
            <a:avLst/>
          </a:prstGeom>
          <a:noFill/>
        </p:spPr>
        <p:txBody>
          <a:bodyPr wrap="square">
            <a:spAutoFit/>
          </a:bodyPr>
          <a:lstStyle/>
          <a:p>
            <a:pPr>
              <a:lnSpc>
                <a:spcPct val="107000"/>
              </a:lnSpc>
              <a:spcAft>
                <a:spcPts val="800"/>
              </a:spcAft>
            </a:pPr>
            <a:r>
              <a:rPr lang="nl-NL" sz="1800" b="1" i="1"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rPr>
              <a:t>Grijze duinen (habitattype H2130).</a:t>
            </a:r>
            <a:r>
              <a:rPr lang="nl-NL" sz="1800" b="1"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rPr>
              <a:t> </a:t>
            </a:r>
            <a:r>
              <a:rPr lang="nl-NL" sz="18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Grijze duinen bestaan vooral uit droge graslanden met soortenrijke begroeiingen van laagblijvende grassen, kruiden, mossen en/of korstmossen. Ze zijn meestal bijzonder rijk aan plantensoorten. Voor duurzaam behoud van dit habitat is het belangrijk dat er regelmatig zand instuift. Zonder deze dynamiek neemt de kans toe op veroudering van de vegetatie en dichtgroeien met struiken. De grijze duinen zijn onder te verdelen in drie subtypen: kalkrijk (A), kalkarm (B) en </a:t>
            </a:r>
            <a:r>
              <a:rPr lang="nl-NL" sz="1800" dirty="0" err="1">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heischraal</a:t>
            </a:r>
            <a:r>
              <a:rPr lang="nl-NL" sz="18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 (C). Het relatieve belang binnen Europa is zeer groot (subtype A en C), respectievelijk groot (subtype B). De grote betekenis van het habitattype heeft meerdere oorzaken. </a:t>
            </a:r>
            <a:r>
              <a:rPr lang="nl-NL" sz="1800" b="1"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rPr>
              <a:t>Ten eerste is de oppervlakte aan goed ontwikkelde grijze duinen in ons land groot.</a:t>
            </a:r>
            <a:r>
              <a:rPr lang="nl-NL" sz="1800"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rPr>
              <a:t> </a:t>
            </a:r>
            <a:r>
              <a:rPr lang="nl-NL" sz="1800" dirty="0">
                <a:solidFill>
                  <a:schemeClr val="accent1">
                    <a:lumMod val="75000"/>
                  </a:schemeClr>
                </a:solidFill>
                <a:effectLst/>
                <a:latin typeface="Verdana" panose="020B0604030504040204" pitchFamily="34" charset="0"/>
                <a:ea typeface="Verdana" panose="020B0604030504040204" pitchFamily="34" charset="0"/>
                <a:cs typeface="Times New Roman" panose="02020603050405020304" pitchFamily="18" charset="0"/>
              </a:rPr>
              <a:t>Ten tweede komen in ons land een aantal min of meer unieke ( ‘endemische') plantengemeenschappen voor. Dit geldt met name voor de begroeiingen van subtype a. </a:t>
            </a:r>
          </a:p>
          <a:p>
            <a:pPr>
              <a:lnSpc>
                <a:spcPct val="107000"/>
              </a:lnSpc>
              <a:spcAft>
                <a:spcPts val="800"/>
              </a:spcAft>
            </a:pPr>
            <a:r>
              <a:rPr lang="nl-NL" sz="1800" b="1" dirty="0">
                <a:solidFill>
                  <a:srgbClr val="FF0000"/>
                </a:solidFill>
                <a:effectLst/>
                <a:latin typeface="Verdana" panose="020B0604030504040204" pitchFamily="34" charset="0"/>
                <a:ea typeface="Verdana" panose="020B0604030504040204" pitchFamily="34" charset="0"/>
                <a:cs typeface="Times New Roman" panose="02020603050405020304" pitchFamily="18" charset="0"/>
              </a:rPr>
              <a:t>Bovendien ligt ons land centraal in het verspreidingsgebied van het habitattype dat zich uitstrekt van Gibraltar tot en met het Oostzeegebied. </a:t>
            </a:r>
            <a:endParaRPr lang="nl-NL" sz="2800" dirty="0">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6" name="Tekstvak 5">
            <a:extLst>
              <a:ext uri="{FF2B5EF4-FFF2-40B4-BE49-F238E27FC236}">
                <a16:creationId xmlns:a16="http://schemas.microsoft.com/office/drawing/2014/main" id="{4861B22B-4DC9-794F-427A-30ED7B13F87A}"/>
              </a:ext>
            </a:extLst>
          </p:cNvPr>
          <p:cNvSpPr txBox="1"/>
          <p:nvPr/>
        </p:nvSpPr>
        <p:spPr>
          <a:xfrm>
            <a:off x="4981903" y="236482"/>
            <a:ext cx="5972609" cy="1938992"/>
          </a:xfrm>
          <a:prstGeom prst="rect">
            <a:avLst/>
          </a:prstGeom>
          <a:noFill/>
        </p:spPr>
        <p:txBody>
          <a:bodyPr wrap="square" rtlCol="0">
            <a:spAutoFit/>
          </a:bodyPr>
          <a:lstStyle/>
          <a:p>
            <a:r>
              <a:rPr lang="nl-NL" sz="4000" dirty="0">
                <a:solidFill>
                  <a:schemeClr val="accent6">
                    <a:lumMod val="50000"/>
                  </a:schemeClr>
                </a:solidFill>
              </a:rPr>
              <a:t>Natura2000 </a:t>
            </a:r>
            <a:r>
              <a:rPr lang="nl-NL" sz="4000" dirty="0" err="1">
                <a:solidFill>
                  <a:schemeClr val="accent6">
                    <a:lumMod val="50000"/>
                  </a:schemeClr>
                </a:solidFill>
              </a:rPr>
              <a:t>habitats</a:t>
            </a:r>
            <a:r>
              <a:rPr lang="nl-NL" sz="4000" dirty="0">
                <a:solidFill>
                  <a:schemeClr val="accent6">
                    <a:lumMod val="50000"/>
                  </a:schemeClr>
                </a:solidFill>
              </a:rPr>
              <a:t> –         Deltakust – Visie en beleid - &gt; Dynamisch Kustbeheer</a:t>
            </a:r>
          </a:p>
        </p:txBody>
      </p:sp>
    </p:spTree>
    <p:extLst>
      <p:ext uri="{BB962C8B-B14F-4D97-AF65-F5344CB8AC3E}">
        <p14:creationId xmlns:p14="http://schemas.microsoft.com/office/powerpoint/2010/main" val="3142110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A084AEA9-2BF4-7F11-6D03-90EE3493EC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3643" y="535115"/>
            <a:ext cx="457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BD512DAF-8B10-33AB-9E22-E9B33BB7B154}"/>
              </a:ext>
            </a:extLst>
          </p:cNvPr>
          <p:cNvSpPr txBox="1"/>
          <p:nvPr/>
        </p:nvSpPr>
        <p:spPr>
          <a:xfrm>
            <a:off x="7516368" y="535114"/>
            <a:ext cx="4389120" cy="2308324"/>
          </a:xfrm>
          <a:prstGeom prst="rect">
            <a:avLst/>
          </a:prstGeom>
          <a:noFill/>
        </p:spPr>
        <p:txBody>
          <a:bodyPr wrap="square" rtlCol="0">
            <a:spAutoFit/>
          </a:bodyPr>
          <a:lstStyle/>
          <a:p>
            <a:r>
              <a:rPr lang="nl-NL" sz="2400" dirty="0">
                <a:solidFill>
                  <a:schemeClr val="accent1">
                    <a:lumMod val="75000"/>
                  </a:schemeClr>
                </a:solidFill>
                <a:latin typeface="Verdana" panose="020B0604030504040204" pitchFamily="34" charset="0"/>
                <a:ea typeface="Verdana" panose="020B0604030504040204" pitchFamily="34" charset="0"/>
              </a:rPr>
              <a:t>Ook ten tijde van ons burgerinitiatief wordt tijdens een expertmeeting in een presentatie naar voren gebracht dat NL veel grijze duinen heeft!</a:t>
            </a:r>
          </a:p>
        </p:txBody>
      </p:sp>
    </p:spTree>
    <p:extLst>
      <p:ext uri="{BB962C8B-B14F-4D97-AF65-F5344CB8AC3E}">
        <p14:creationId xmlns:p14="http://schemas.microsoft.com/office/powerpoint/2010/main" val="1948857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0D67D8A4-DCFD-7D62-C4A6-A76A46EFB4C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381000"/>
            <a:ext cx="4572000" cy="6096000"/>
          </a:xfrm>
          <a:prstGeom prst="rect">
            <a:avLst/>
          </a:prstGeom>
          <a:noFill/>
          <a:ln>
            <a:noFill/>
          </a:ln>
        </p:spPr>
      </p:pic>
    </p:spTree>
    <p:extLst>
      <p:ext uri="{BB962C8B-B14F-4D97-AF65-F5344CB8AC3E}">
        <p14:creationId xmlns:p14="http://schemas.microsoft.com/office/powerpoint/2010/main" val="3101155355"/>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772</TotalTime>
  <Words>1707</Words>
  <Application>Microsoft Macintosh PowerPoint</Application>
  <PresentationFormat>Widescreen</PresentationFormat>
  <Paragraphs>167</Paragraphs>
  <Slides>34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Calibri Light</vt:lpstr>
      <vt:lpstr>Symbol</vt:lpstr>
      <vt:lpstr>Verdana</vt:lpstr>
      <vt:lpstr>Kantoorthema</vt:lpstr>
      <vt:lpstr>PowerPoint Presentation</vt:lpstr>
      <vt:lpstr>Nederland veroordeeld door Europese Hof:</vt:lpstr>
      <vt:lpstr>Waar praten we eigenlijk over?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Nota van toelichting Ministerie van LNV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Joke Volkers</dc:creator>
  <cp:lastModifiedBy>phone world</cp:lastModifiedBy>
  <cp:revision>67</cp:revision>
  <dcterms:created xsi:type="dcterms:W3CDTF">2024-09-07T09:21:16Z</dcterms:created>
  <dcterms:modified xsi:type="dcterms:W3CDTF">2025-10-30T20:33:53Z</dcterms:modified>
</cp:coreProperties>
</file>